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89" r:id="rId3"/>
    <p:sldId id="310" r:id="rId4"/>
    <p:sldId id="311" r:id="rId5"/>
    <p:sldId id="272" r:id="rId6"/>
    <p:sldId id="259" r:id="rId7"/>
    <p:sldId id="290" r:id="rId8"/>
    <p:sldId id="291" r:id="rId9"/>
    <p:sldId id="293" r:id="rId10"/>
    <p:sldId id="306" r:id="rId11"/>
    <p:sldId id="307" r:id="rId12"/>
    <p:sldId id="285" r:id="rId13"/>
    <p:sldId id="294" r:id="rId14"/>
    <p:sldId id="295" r:id="rId15"/>
    <p:sldId id="296" r:id="rId16"/>
    <p:sldId id="298" r:id="rId17"/>
    <p:sldId id="305" r:id="rId18"/>
    <p:sldId id="297" r:id="rId19"/>
    <p:sldId id="309" r:id="rId20"/>
    <p:sldId id="299" r:id="rId21"/>
    <p:sldId id="300" r:id="rId22"/>
    <p:sldId id="301" r:id="rId23"/>
    <p:sldId id="302" r:id="rId24"/>
    <p:sldId id="288" r:id="rId25"/>
    <p:sldId id="303" r:id="rId26"/>
    <p:sldId id="304" r:id="rId27"/>
    <p:sldId id="286" r:id="rId28"/>
    <p:sldId id="267" r:id="rId29"/>
    <p:sldId id="266" r:id="rId30"/>
  </p:sldIdLst>
  <p:sldSz cx="9144000" cy="5143500" type="screen16x9"/>
  <p:notesSz cx="6858000" cy="9144000"/>
  <p:embeddedFontLst>
    <p:embeddedFont>
      <p:font typeface="Hind" panose="02000000000000000000" pitchFamily="2" charset="0"/>
      <p:regular r:id="rId32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397"/>
    <a:srgbClr val="15DEAB"/>
    <a:srgbClr val="14D5A4"/>
    <a:srgbClr val="C367FF"/>
    <a:srgbClr val="34D0FC"/>
    <a:srgbClr val="39CDE7"/>
    <a:srgbClr val="39E780"/>
    <a:srgbClr val="3988E7"/>
    <a:srgbClr val="39A8E7"/>
    <a:srgbClr val="298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CCE01D-5E3B-4318-B78B-292409B158F2}">
  <a:tblStyle styleId="{27CCE01D-5E3B-4318-B78B-292409B158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24"/>
    <p:restoredTop sz="94643"/>
  </p:normalViewPr>
  <p:slideViewPr>
    <p:cSldViewPr snapToGrid="0" snapToObjects="1">
      <p:cViewPr varScale="1">
        <p:scale>
          <a:sx n="126" d="100"/>
          <a:sy n="126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NUL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300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279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5169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50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10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20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03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66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714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523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84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  <p:sldLayoutId id="214748366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125684" y="1991825"/>
            <a:ext cx="475013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sz="2800" dirty="0"/>
              <a:t>Particle Formation Use Case:</a:t>
            </a:r>
            <a:br>
              <a:rPr lang="en-US" altLang="zh-CN" dirty="0"/>
            </a:br>
            <a:r>
              <a:rPr lang="en-US" altLang="zh-CN" sz="6000" i="1" dirty="0">
                <a:effectLst>
                  <a:glow rad="101600">
                    <a:srgbClr val="01FCE1">
                      <a:alpha val="60000"/>
                    </a:srgbClr>
                  </a:glow>
                </a:effectLst>
              </a:rPr>
              <a:t>7</a:t>
            </a:r>
            <a:r>
              <a:rPr lang="zh-CN" altLang="en-US" sz="6000" i="1" dirty="0">
                <a:effectLst>
                  <a:glow rad="101600">
                    <a:srgbClr val="01FCE1">
                      <a:alpha val="60000"/>
                    </a:srgbClr>
                  </a:glow>
                </a:effectLst>
              </a:rPr>
              <a:t> </a:t>
            </a:r>
            <a:r>
              <a:rPr lang="en-US" altLang="zh-CN" sz="6000" i="1" dirty="0">
                <a:effectLst>
                  <a:glow rad="101600">
                    <a:srgbClr val="01FCE1">
                      <a:alpha val="60000"/>
                    </a:srgbClr>
                  </a:glow>
                </a:effectLst>
              </a:rPr>
              <a:t>Experts</a:t>
            </a:r>
            <a:br>
              <a:rPr lang="en-US" altLang="zh-CN" dirty="0"/>
            </a:br>
            <a:r>
              <a:rPr lang="en-US" altLang="zh-CN" sz="2400" dirty="0">
                <a:solidFill>
                  <a:srgbClr val="36D14E"/>
                </a:solidFill>
                <a:latin typeface="Hind" panose="02000000000000000000" pitchFamily="2" charset="0"/>
              </a:rPr>
              <a:t>Team#6</a:t>
            </a:r>
            <a:r>
              <a:rPr lang="zh-CN" altLang="en-US" sz="2400" dirty="0">
                <a:solidFill>
                  <a:srgbClr val="36D14E"/>
                </a:solidFill>
                <a:latin typeface="Hind" panose="02000000000000000000" pitchFamily="2" charset="0"/>
              </a:rPr>
              <a:t> </a:t>
            </a:r>
            <a:r>
              <a:rPr lang="en-US" altLang="zh-CN" sz="2400" dirty="0">
                <a:solidFill>
                  <a:srgbClr val="36D14E"/>
                </a:solidFill>
                <a:latin typeface="Hind" panose="02000000000000000000" pitchFamily="2" charset="0"/>
              </a:rPr>
              <a:t>from</a:t>
            </a:r>
            <a:r>
              <a:rPr lang="zh-CN" altLang="en-US" sz="2400" dirty="0">
                <a:solidFill>
                  <a:srgbClr val="36D14E"/>
                </a:solidFill>
                <a:latin typeface="Hind" panose="02000000000000000000" pitchFamily="2" charset="0"/>
              </a:rPr>
              <a:t> </a:t>
            </a:r>
            <a:r>
              <a:rPr lang="en-US" altLang="zh-CN" sz="2400" dirty="0">
                <a:solidFill>
                  <a:srgbClr val="36D14E"/>
                </a:solidFill>
                <a:latin typeface="Hind" panose="02000000000000000000" pitchFamily="2" charset="0"/>
              </a:rPr>
              <a:t>Tongji</a:t>
            </a:r>
            <a:r>
              <a:rPr lang="zh-CN" altLang="en-US" sz="2400" dirty="0">
                <a:solidFill>
                  <a:srgbClr val="36D14E"/>
                </a:solidFill>
                <a:latin typeface="Hind" panose="02000000000000000000" pitchFamily="2" charset="0"/>
              </a:rPr>
              <a:t> </a:t>
            </a:r>
            <a:r>
              <a:rPr lang="en-US" altLang="zh-CN" sz="2400" dirty="0">
                <a:solidFill>
                  <a:srgbClr val="36D14E"/>
                </a:solidFill>
                <a:latin typeface="Hind" panose="02000000000000000000" pitchFamily="2" charset="0"/>
              </a:rPr>
              <a:t>University</a:t>
            </a:r>
            <a:endParaRPr dirty="0">
              <a:solidFill>
                <a:srgbClr val="36D14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DB727-FC02-F544-A131-2E07CDF0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2D2A83-FA68-2A4B-AC2B-7522D30C95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61EB77-D12A-4240-AC64-672F9DB2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38" y="1548850"/>
            <a:ext cx="4064000" cy="304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670AD2-D44A-8248-A5F7-F699E0F99973}"/>
              </a:ext>
            </a:extLst>
          </p:cNvPr>
          <p:cNvSpPr txBox="1"/>
          <p:nvPr/>
        </p:nvSpPr>
        <p:spPr>
          <a:xfrm>
            <a:off x="1067088" y="5383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Less</a:t>
            </a:r>
            <a:r>
              <a:rPr kumimoji="1" lang="zh-CN" altLang="en-US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is</a:t>
            </a:r>
            <a:r>
              <a:rPr kumimoji="1" lang="zh-CN" altLang="en-US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better!</a:t>
            </a:r>
          </a:p>
        </p:txBody>
      </p:sp>
    </p:spTree>
    <p:extLst>
      <p:ext uri="{BB962C8B-B14F-4D97-AF65-F5344CB8AC3E}">
        <p14:creationId xmlns:p14="http://schemas.microsoft.com/office/powerpoint/2010/main" val="46546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5521D-9007-D541-921A-5FC1D957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81E7AA-3472-7441-B3EB-870AAD5BC4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1D31F8-970E-E74F-B32F-B0E42F5AA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08"/>
          <a:stretch/>
        </p:blipFill>
        <p:spPr>
          <a:xfrm>
            <a:off x="814687" y="1548850"/>
            <a:ext cx="1726470" cy="3353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3B181818-1C5B-6E4C-B4F7-FDD44B14740D}"/>
                  </a:ext>
                </a:extLst>
              </p:cNvPr>
              <p:cNvSpPr/>
              <p:nvPr/>
            </p:nvSpPr>
            <p:spPr>
              <a:xfrm>
                <a:off x="874062" y="1650461"/>
                <a:ext cx="1429598" cy="677103"/>
              </a:xfrm>
              <a:prstGeom prst="round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Block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3B181818-1C5B-6E4C-B4F7-FDD44B147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62" y="1650461"/>
                <a:ext cx="1429598" cy="67710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6E1F9C5A-F37C-2547-B9CF-22AE6E8EA6FD}"/>
                  </a:ext>
                </a:extLst>
              </p:cNvPr>
              <p:cNvSpPr/>
              <p:nvPr/>
            </p:nvSpPr>
            <p:spPr>
              <a:xfrm>
                <a:off x="874062" y="2327564"/>
                <a:ext cx="1429598" cy="677103"/>
              </a:xfrm>
              <a:prstGeom prst="round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Block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 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6E1F9C5A-F37C-2547-B9CF-22AE6E8EA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62" y="2327564"/>
                <a:ext cx="1429598" cy="67710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95364D7D-4CAF-CF4F-829C-8CC83ABD1B37}"/>
                  </a:ext>
                </a:extLst>
              </p:cNvPr>
              <p:cNvSpPr/>
              <p:nvPr/>
            </p:nvSpPr>
            <p:spPr>
              <a:xfrm>
                <a:off x="874062" y="3004667"/>
                <a:ext cx="1429598" cy="677103"/>
              </a:xfrm>
              <a:prstGeom prst="roundRect">
                <a:avLst/>
              </a:prstGeom>
              <a:solidFill>
                <a:srgbClr val="ECB693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Block</a:t>
                </a:r>
                <a:r>
                  <a:rPr kumimoji="1" lang="zh-CN" altLang="en-US"/>
                  <a:t> </a:t>
                </a:r>
                <a:r>
                  <a:rPr kumimoji="1" lang="en-US" altLang="zh-CN" dirty="0"/>
                  <a:t>3 :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95364D7D-4CAF-CF4F-829C-8CC83ABD1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62" y="3004667"/>
                <a:ext cx="1429598" cy="67710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2907C0B8-31F1-5C4B-B950-5824F0EAC396}"/>
                  </a:ext>
                </a:extLst>
              </p:cNvPr>
              <p:cNvSpPr/>
              <p:nvPr/>
            </p:nvSpPr>
            <p:spPr>
              <a:xfrm>
                <a:off x="874062" y="3681770"/>
                <a:ext cx="1429598" cy="677103"/>
              </a:xfrm>
              <a:prstGeom prst="roundRect">
                <a:avLst/>
              </a:prstGeom>
              <a:solidFill>
                <a:srgbClr val="EB9F99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Block</a:t>
                </a:r>
                <a:r>
                  <a:rPr kumimoji="1" lang="zh-CN" altLang="en-US"/>
                  <a:t> </a:t>
                </a:r>
                <a:r>
                  <a:rPr kumimoji="1" lang="en-US" altLang="zh-CN" dirty="0"/>
                  <a:t>4 :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2907C0B8-31F1-5C4B-B950-5824F0EAC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62" y="3681770"/>
                <a:ext cx="1429598" cy="67710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C3B1804-2F85-164F-819A-299705A2A0BB}"/>
                  </a:ext>
                </a:extLst>
              </p:cNvPr>
              <p:cNvSpPr/>
              <p:nvPr/>
            </p:nvSpPr>
            <p:spPr>
              <a:xfrm>
                <a:off x="3191582" y="1958232"/>
                <a:ext cx="42117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=[−0.3745, −0.2759, −0.1244, −0.0862]</m:t>
                      </m:r>
                    </m:oMath>
                  </m:oMathPara>
                </a14:m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C3B1804-2F85-164F-819A-299705A2A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582" y="1958232"/>
                <a:ext cx="421173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8BB176C0-4BE3-CA42-B39E-531999692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2296" y="2379025"/>
            <a:ext cx="5972100" cy="2764500"/>
          </a:xfrm>
        </p:spPr>
        <p:txBody>
          <a:bodyPr/>
          <a:lstStyle/>
          <a:p>
            <a:r>
              <a:rPr kumimoji="1" lang="en-US" altLang="zh-CN" sz="1800" dirty="0"/>
              <a:t>We’ll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talk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about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details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later.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415F367-5B17-AE48-97F5-39B02403CD42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2541157" y="3225606"/>
            <a:ext cx="502985" cy="0"/>
          </a:xfrm>
          <a:prstGeom prst="straightConnector1">
            <a:avLst/>
          </a:prstGeom>
          <a:ln>
            <a:solidFill>
              <a:srgbClr val="39CD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1EFE8DA-9A81-0C46-8775-4464D6561BF5}"/>
              </a:ext>
            </a:extLst>
          </p:cNvPr>
          <p:cNvSpPr/>
          <p:nvPr/>
        </p:nvSpPr>
        <p:spPr>
          <a:xfrm>
            <a:off x="3044142" y="2939651"/>
            <a:ext cx="1574157" cy="571910"/>
          </a:xfrm>
          <a:prstGeom prst="rect">
            <a:avLst/>
          </a:prstGeom>
          <a:solidFill>
            <a:srgbClr val="39CDE7"/>
          </a:solidFill>
          <a:ln>
            <a:solidFill>
              <a:srgbClr val="39CD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b="1" i="1" dirty="0">
                <a:latin typeface="Cambria" panose="02040503050406030204" pitchFamily="18" charset="0"/>
              </a:rPr>
              <a:t>Sigmoid</a:t>
            </a:r>
            <a:r>
              <a:rPr kumimoji="1" lang="zh-CN" altLang="en-US" sz="1800" b="1" i="1" dirty="0">
                <a:latin typeface="Cambria" panose="02040503050406030204" pitchFamily="18" charset="0"/>
              </a:rPr>
              <a:t> </a:t>
            </a:r>
            <a:r>
              <a:rPr kumimoji="1" lang="en-US" altLang="zh-CN" sz="1800" b="1" i="1" dirty="0">
                <a:latin typeface="Cambria" panose="02040503050406030204" pitchFamily="18" charset="0"/>
              </a:rPr>
              <a:t>Regressor</a:t>
            </a:r>
            <a:endParaRPr kumimoji="1" lang="zh-CN" altLang="en-US" sz="1800" b="1" i="1" dirty="0">
              <a:latin typeface="Cambria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72AE1D-4BF5-9043-B8F6-FBCA2E1B0757}"/>
              </a:ext>
            </a:extLst>
          </p:cNvPr>
          <p:cNvSpPr txBox="1"/>
          <p:nvPr/>
        </p:nvSpPr>
        <p:spPr>
          <a:xfrm>
            <a:off x="1067088" y="538353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Lower</a:t>
            </a:r>
            <a:r>
              <a:rPr kumimoji="1" lang="zh-CN" altLang="en-US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is</a:t>
            </a:r>
            <a:r>
              <a:rPr kumimoji="1" lang="zh-CN" altLang="en-US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0DE66C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better!</a:t>
            </a:r>
          </a:p>
        </p:txBody>
      </p:sp>
    </p:spTree>
    <p:extLst>
      <p:ext uri="{BB962C8B-B14F-4D97-AF65-F5344CB8AC3E}">
        <p14:creationId xmlns:p14="http://schemas.microsoft.com/office/powerpoint/2010/main" val="34241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3</a:t>
            </a:r>
            <a:r>
              <a:rPr lang="en" dirty="0"/>
              <a:t>.</a:t>
            </a:r>
            <a:br>
              <a:rPr lang="en" dirty="0"/>
            </a:br>
            <a:r>
              <a:rPr lang="e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Establishment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combining.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49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1E475-E367-DB42-88CF-6EF752F0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Approaches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8EC50F-EFCC-E646-8C54-DB6717F67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1" dirty="0"/>
              <a:t>#1</a:t>
            </a:r>
            <a:r>
              <a:rPr kumimoji="1" lang="zh-CN" altLang="en-US" b="1" dirty="0"/>
              <a:t>  </a:t>
            </a:r>
            <a:r>
              <a:rPr kumimoji="1" lang="en-US" altLang="zh-CN" b="1" i="1" dirty="0"/>
              <a:t>Gaining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Information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From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6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Experts</a:t>
            </a:r>
          </a:p>
          <a:p>
            <a:pPr lvl="1"/>
            <a:r>
              <a:rPr kumimoji="1" lang="en-US" altLang="zh-CN" dirty="0"/>
              <a:t>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subjective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</a:t>
            </a:r>
          </a:p>
          <a:p>
            <a:pPr lvl="1"/>
            <a:r>
              <a:rPr kumimoji="1" lang="en-US" altLang="zh-CN" dirty="0"/>
              <a:t>Evaluate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average</a:t>
            </a:r>
            <a:endParaRPr kumimoji="1" lang="en-US" altLang="zh-CN" b="1" dirty="0"/>
          </a:p>
          <a:p>
            <a:r>
              <a:rPr kumimoji="1" lang="en-US" altLang="zh-CN" b="1" dirty="0"/>
              <a:t>#2</a:t>
            </a:r>
            <a:r>
              <a:rPr kumimoji="1" lang="zh-CN" altLang="en-US" b="1" dirty="0"/>
              <a:t>  </a:t>
            </a:r>
            <a:r>
              <a:rPr kumimoji="1" lang="en-US" altLang="zh-CN" b="1" i="1" dirty="0"/>
              <a:t>The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7</a:t>
            </a:r>
            <a:r>
              <a:rPr kumimoji="1" lang="zh-CN" altLang="en-US" b="1" i="1" dirty="0"/>
              <a:t> </a:t>
            </a:r>
            <a:r>
              <a:rPr kumimoji="1" lang="en-US" altLang="zh-CN" b="1" i="1" baseline="30000" dirty="0" err="1"/>
              <a:t>th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Expert:</a:t>
            </a:r>
            <a:r>
              <a:rPr kumimoji="1" lang="zh-CN" altLang="en-US" b="1" i="1" dirty="0"/>
              <a:t> </a:t>
            </a:r>
            <a:r>
              <a:rPr kumimoji="1" lang="en-US" altLang="zh-CN" b="1" i="1" dirty="0"/>
              <a:t>Rules</a:t>
            </a:r>
          </a:p>
          <a:p>
            <a:pPr lvl="1"/>
            <a:r>
              <a:rPr kumimoji="1" lang="en-US" altLang="zh-CN" dirty="0"/>
              <a:t>Particle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</a:p>
          <a:p>
            <a:pPr lvl="1"/>
            <a:r>
              <a:rPr kumimoji="1" lang="en-US" altLang="zh-CN" dirty="0"/>
              <a:t>Particle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</a:p>
          <a:p>
            <a:pPr lvl="1"/>
            <a:r>
              <a:rPr kumimoji="1" lang="en-US" altLang="zh-CN" dirty="0"/>
              <a:t>Particle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endParaRPr kumimoji="1"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0F1E3E-5473-A148-97CA-CED40B6AE2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020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81081-A545-6544-920E-3D9B8F1C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088" y="238480"/>
            <a:ext cx="5972100" cy="636000"/>
          </a:xfrm>
        </p:spPr>
        <p:txBody>
          <a:bodyPr/>
          <a:lstStyle/>
          <a:p>
            <a:r>
              <a:rPr kumimoji="1" lang="en-US" altLang="zh-CN"/>
              <a:t>#1</a:t>
            </a:r>
            <a:r>
              <a:rPr kumimoji="1" lang="zh-CN" altLang="en-US"/>
              <a:t>  </a:t>
            </a:r>
            <a:r>
              <a:rPr kumimoji="1" lang="en-US" altLang="zh-CN"/>
              <a:t>Learn</a:t>
            </a:r>
            <a:r>
              <a:rPr kumimoji="1" lang="zh-CN" altLang="en-US"/>
              <a:t> </a:t>
            </a:r>
            <a:r>
              <a:rPr kumimoji="1" lang="en-US" altLang="zh-CN"/>
              <a:t>From</a:t>
            </a:r>
            <a:r>
              <a:rPr kumimoji="1" lang="zh-CN" altLang="en-US"/>
              <a:t> </a:t>
            </a:r>
            <a:r>
              <a:rPr kumimoji="1" lang="en-US" altLang="zh-CN"/>
              <a:t>Each</a:t>
            </a:r>
            <a:r>
              <a:rPr kumimoji="1" lang="zh-CN" altLang="en-US"/>
              <a:t> </a:t>
            </a:r>
            <a:r>
              <a:rPr kumimoji="1" lang="en-US" altLang="zh-CN"/>
              <a:t>Expert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0C098C-711B-864A-BD9D-2133A9D75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B603A3A6-FB54-3949-8DDA-AEEEFB332D6C}"/>
              </a:ext>
            </a:extLst>
          </p:cNvPr>
          <p:cNvSpPr/>
          <p:nvPr/>
        </p:nvSpPr>
        <p:spPr>
          <a:xfrm>
            <a:off x="1353788" y="834604"/>
            <a:ext cx="1341912" cy="427511"/>
          </a:xfrm>
          <a:prstGeom prst="roundRect">
            <a:avLst/>
          </a:prstGeom>
          <a:solidFill>
            <a:srgbClr val="3988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latin typeface="Cascadia Code" panose="020B0509020204030204" pitchFamily="49" charset="0"/>
              </a:rPr>
              <a:t>Expert</a:t>
            </a:r>
            <a:r>
              <a:rPr kumimoji="1" lang="zh-CN" altLang="en-US" b="1"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latin typeface="Cascadia Code" panose="020B0509020204030204" pitchFamily="49" charset="0"/>
              </a:rPr>
              <a:t>1</a:t>
            </a:r>
            <a:endParaRPr kumimoji="1" lang="zh-CN" altLang="en-US" b="1">
              <a:latin typeface="Cascadia Code" panose="020B0509020204030204" pitchFamily="49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9195E2B-8144-7842-8911-4550FC42B30D}"/>
              </a:ext>
            </a:extLst>
          </p:cNvPr>
          <p:cNvSpPr/>
          <p:nvPr/>
        </p:nvSpPr>
        <p:spPr>
          <a:xfrm>
            <a:off x="1353788" y="1458938"/>
            <a:ext cx="1341912" cy="427511"/>
          </a:xfrm>
          <a:prstGeom prst="roundRect">
            <a:avLst/>
          </a:prstGeom>
          <a:solidFill>
            <a:srgbClr val="3988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latin typeface="Cascadia Code" panose="020B0509020204030204" pitchFamily="49" charset="0"/>
              </a:rPr>
              <a:t>Expert</a:t>
            </a:r>
            <a:r>
              <a:rPr kumimoji="1" lang="zh-CN" altLang="en-US" b="1"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latin typeface="Cascadia Code" panose="020B0509020204030204" pitchFamily="49" charset="0"/>
              </a:rPr>
              <a:t>2</a:t>
            </a:r>
            <a:endParaRPr kumimoji="1" lang="zh-CN" altLang="en-US" b="1">
              <a:latin typeface="Cascadia Code" panose="020B0509020204030204" pitchFamily="49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3D31B76-F150-9844-8938-7B088C29A80C}"/>
              </a:ext>
            </a:extLst>
          </p:cNvPr>
          <p:cNvSpPr/>
          <p:nvPr/>
        </p:nvSpPr>
        <p:spPr>
          <a:xfrm>
            <a:off x="1353788" y="2596990"/>
            <a:ext cx="1341912" cy="427511"/>
          </a:xfrm>
          <a:prstGeom prst="roundRect">
            <a:avLst/>
          </a:prstGeom>
          <a:solidFill>
            <a:srgbClr val="3988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latin typeface="Cascadia Code" panose="020B0509020204030204" pitchFamily="49" charset="0"/>
              </a:rPr>
              <a:t>Expert</a:t>
            </a:r>
            <a:r>
              <a:rPr kumimoji="1" lang="zh-CN" altLang="en-US" b="1"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latin typeface="Cascadia Code" panose="020B0509020204030204" pitchFamily="49" charset="0"/>
              </a:rPr>
              <a:t>6</a:t>
            </a:r>
            <a:endParaRPr kumimoji="1" lang="zh-CN" altLang="en-US" b="1">
              <a:latin typeface="Cascadia Code" panose="020B0509020204030204" pitchFamily="49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E42D1D5-67D2-E74A-955A-19E4CC6B67C2}"/>
              </a:ext>
            </a:extLst>
          </p:cNvPr>
          <p:cNvSpPr/>
          <p:nvPr/>
        </p:nvSpPr>
        <p:spPr>
          <a:xfrm>
            <a:off x="5697276" y="834604"/>
            <a:ext cx="1341912" cy="427511"/>
          </a:xfrm>
          <a:prstGeom prst="roundRect">
            <a:avLst/>
          </a:prstGeom>
          <a:solidFill>
            <a:srgbClr val="0AF06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1</a:t>
            </a:r>
            <a:endParaRPr kumimoji="1" lang="zh-CN" altLang="en-US" b="1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B3576F-7CCC-1D4E-8EE5-4BB2311EE9A4}"/>
              </a:ext>
            </a:extLst>
          </p:cNvPr>
          <p:cNvSpPr/>
          <p:nvPr/>
        </p:nvSpPr>
        <p:spPr>
          <a:xfrm>
            <a:off x="5697276" y="1458938"/>
            <a:ext cx="1341912" cy="427511"/>
          </a:xfrm>
          <a:prstGeom prst="roundRect">
            <a:avLst/>
          </a:prstGeom>
          <a:solidFill>
            <a:srgbClr val="0AF06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2</a:t>
            </a:r>
            <a:endParaRPr kumimoji="1" lang="zh-CN" altLang="en-US" b="1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8814647-55A4-AC42-9ECC-18039E9AF66F}"/>
              </a:ext>
            </a:extLst>
          </p:cNvPr>
          <p:cNvSpPr/>
          <p:nvPr/>
        </p:nvSpPr>
        <p:spPr>
          <a:xfrm>
            <a:off x="5697276" y="2596990"/>
            <a:ext cx="1341912" cy="427511"/>
          </a:xfrm>
          <a:prstGeom prst="roundRect">
            <a:avLst/>
          </a:prstGeom>
          <a:solidFill>
            <a:srgbClr val="0AF06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 dirty="0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Cascadia Code" panose="020B0509020204030204" pitchFamily="49" charset="0"/>
              </a:rPr>
              <a:t>6</a:t>
            </a:r>
            <a:endParaRPr kumimoji="1" lang="zh-CN" altLang="en-US" b="1" dirty="0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EEB8B1-4547-D747-80C1-E2196D776385}"/>
              </a:ext>
            </a:extLst>
          </p:cNvPr>
          <p:cNvSpPr txBox="1"/>
          <p:nvPr/>
        </p:nvSpPr>
        <p:spPr>
          <a:xfrm>
            <a:off x="1631847" y="2003996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r>
              <a:rPr kumimoji="1" lang="zh-CN" altLang="en-US" sz="1600" b="1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sz="1600" b="1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r>
              <a:rPr kumimoji="1" lang="zh-CN" altLang="en-US" sz="1600" b="1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sz="1600" b="1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endParaRPr kumimoji="1" lang="zh-CN" altLang="en-US" sz="1600" b="1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062770-0D5D-E544-A968-D707D27A4F6A}"/>
              </a:ext>
            </a:extLst>
          </p:cNvPr>
          <p:cNvSpPr txBox="1"/>
          <p:nvPr/>
        </p:nvSpPr>
        <p:spPr>
          <a:xfrm>
            <a:off x="5975335" y="2003996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r>
              <a:rPr kumimoji="1" lang="zh-CN" altLang="en-US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r>
              <a:rPr kumimoji="1" lang="zh-CN" altLang="en-US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endParaRPr kumimoji="1" lang="zh-CN" altLang="en-US" sz="1600" b="1" dirty="0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ED161D1B-0FA5-AE43-B2C7-FD12AE44B200}"/>
              </a:ext>
            </a:extLst>
          </p:cNvPr>
          <p:cNvSpPr/>
          <p:nvPr/>
        </p:nvSpPr>
        <p:spPr>
          <a:xfrm>
            <a:off x="3254378" y="1630250"/>
            <a:ext cx="724395" cy="490463"/>
          </a:xfrm>
          <a:prstGeom prst="chevron">
            <a:avLst>
              <a:gd name="adj" fmla="val 29191"/>
            </a:avLst>
          </a:prstGeom>
          <a:solidFill>
            <a:srgbClr val="3988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4">
            <a:extLst>
              <a:ext uri="{FF2B5EF4-FFF2-40B4-BE49-F238E27FC236}">
                <a16:creationId xmlns:a16="http://schemas.microsoft.com/office/drawing/2014/main" id="{48A84AE9-FD25-EC48-88BA-D69123F8CE2F}"/>
              </a:ext>
            </a:extLst>
          </p:cNvPr>
          <p:cNvSpPr/>
          <p:nvPr/>
        </p:nvSpPr>
        <p:spPr>
          <a:xfrm>
            <a:off x="4414202" y="1630250"/>
            <a:ext cx="724395" cy="490463"/>
          </a:xfrm>
          <a:prstGeom prst="chevron">
            <a:avLst>
              <a:gd name="adj" fmla="val 29191"/>
            </a:avLst>
          </a:prstGeom>
          <a:solidFill>
            <a:srgbClr val="0AF0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燕尾形 15">
            <a:extLst>
              <a:ext uri="{FF2B5EF4-FFF2-40B4-BE49-F238E27FC236}">
                <a16:creationId xmlns:a16="http://schemas.microsoft.com/office/drawing/2014/main" id="{04E07CC0-D4D6-574A-8674-90A0835265A3}"/>
              </a:ext>
            </a:extLst>
          </p:cNvPr>
          <p:cNvSpPr/>
          <p:nvPr/>
        </p:nvSpPr>
        <p:spPr>
          <a:xfrm>
            <a:off x="3834290" y="1630250"/>
            <a:ext cx="724395" cy="490463"/>
          </a:xfrm>
          <a:prstGeom prst="chevron">
            <a:avLst>
              <a:gd name="adj" fmla="val 29191"/>
            </a:avLst>
          </a:prstGeom>
          <a:solidFill>
            <a:srgbClr val="08C9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F620F489-EE49-8A41-BF75-6D35E38CD6F9}"/>
              </a:ext>
            </a:extLst>
          </p:cNvPr>
          <p:cNvSpPr/>
          <p:nvPr/>
        </p:nvSpPr>
        <p:spPr>
          <a:xfrm>
            <a:off x="1797374" y="3101800"/>
            <a:ext cx="454737" cy="354281"/>
          </a:xfrm>
          <a:prstGeom prst="downArrow">
            <a:avLst>
              <a:gd name="adj1" fmla="val 32140"/>
              <a:gd name="adj2" fmla="val 36592"/>
            </a:avLst>
          </a:prstGeom>
          <a:solidFill>
            <a:srgbClr val="3988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折角形 17">
                <a:extLst>
                  <a:ext uri="{FF2B5EF4-FFF2-40B4-BE49-F238E27FC236}">
                    <a16:creationId xmlns:a16="http://schemas.microsoft.com/office/drawing/2014/main" id="{9129882A-3FF1-DD4A-BA01-7BBD99FA0490}"/>
                  </a:ext>
                </a:extLst>
              </p:cNvPr>
              <p:cNvSpPr/>
              <p:nvPr/>
            </p:nvSpPr>
            <p:spPr>
              <a:xfrm>
                <a:off x="1270660" y="3533380"/>
                <a:ext cx="1425040" cy="604875"/>
              </a:xfrm>
              <a:prstGeom prst="foldedCorner">
                <a:avLst/>
              </a:prstGeom>
              <a:solidFill>
                <a:srgbClr val="3988E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折角形 17">
                <a:extLst>
                  <a:ext uri="{FF2B5EF4-FFF2-40B4-BE49-F238E27FC236}">
                    <a16:creationId xmlns:a16="http://schemas.microsoft.com/office/drawing/2014/main" id="{9129882A-3FF1-DD4A-BA01-7BBD99FA0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60" y="3533380"/>
                <a:ext cx="1425040" cy="604875"/>
              </a:xfrm>
              <a:prstGeom prst="foldedCorner">
                <a:avLst/>
              </a:prstGeom>
              <a:blipFill>
                <a:blip r:embed="rId2"/>
                <a:stretch>
                  <a:fillRect t="-49020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下箭头 18">
            <a:extLst>
              <a:ext uri="{FF2B5EF4-FFF2-40B4-BE49-F238E27FC236}">
                <a16:creationId xmlns:a16="http://schemas.microsoft.com/office/drawing/2014/main" id="{2C288004-4153-DA45-8377-6FBB08682EC3}"/>
              </a:ext>
            </a:extLst>
          </p:cNvPr>
          <p:cNvSpPr/>
          <p:nvPr/>
        </p:nvSpPr>
        <p:spPr>
          <a:xfrm>
            <a:off x="6200240" y="3101800"/>
            <a:ext cx="454737" cy="354281"/>
          </a:xfrm>
          <a:prstGeom prst="downArrow">
            <a:avLst>
              <a:gd name="adj1" fmla="val 32140"/>
              <a:gd name="adj2" fmla="val 36592"/>
            </a:avLst>
          </a:prstGeom>
          <a:solidFill>
            <a:srgbClr val="0AF0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折角形 19">
                <a:extLst>
                  <a:ext uri="{FF2B5EF4-FFF2-40B4-BE49-F238E27FC236}">
                    <a16:creationId xmlns:a16="http://schemas.microsoft.com/office/drawing/2014/main" id="{2AE11315-FB60-044C-BA95-29E586BA65AA}"/>
                  </a:ext>
                </a:extLst>
              </p:cNvPr>
              <p:cNvSpPr/>
              <p:nvPr/>
            </p:nvSpPr>
            <p:spPr>
              <a:xfrm>
                <a:off x="5588958" y="3533380"/>
                <a:ext cx="1677300" cy="604875"/>
              </a:xfrm>
              <a:prstGeom prst="foldedCorner">
                <a:avLst/>
              </a:prstGeom>
              <a:solidFill>
                <a:srgbClr val="0AF06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折角形 19">
                <a:extLst>
                  <a:ext uri="{FF2B5EF4-FFF2-40B4-BE49-F238E27FC236}">
                    <a16:creationId xmlns:a16="http://schemas.microsoft.com/office/drawing/2014/main" id="{2AE11315-FB60-044C-BA95-29E586BA6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58" y="3533380"/>
                <a:ext cx="1677300" cy="604875"/>
              </a:xfrm>
              <a:prstGeom prst="foldedCorner">
                <a:avLst/>
              </a:prstGeom>
              <a:blipFill>
                <a:blip r:embed="rId3"/>
                <a:stretch>
                  <a:fillRect t="-49020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A6254EF1-F38E-8E44-9BBA-A1C86BA5273A}"/>
              </a:ext>
            </a:extLst>
          </p:cNvPr>
          <p:cNvSpPr/>
          <p:nvPr/>
        </p:nvSpPr>
        <p:spPr>
          <a:xfrm>
            <a:off x="644185" y="4323968"/>
            <a:ext cx="2954655" cy="646331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zh-CN" altLang="en-US" sz="3600" dirty="0"/>
              <a:t>🤷🏻‍♀️🤦🏻‍♀️💁🏻🙋🏻🙍🏻🙆🏻</a:t>
            </a:r>
            <a:endParaRPr lang="en-US" altLang="zh-CN" sz="3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BB4F79-CCF5-BA43-8DCD-4003BE92CC2A}"/>
              </a:ext>
            </a:extLst>
          </p:cNvPr>
          <p:cNvSpPr/>
          <p:nvPr/>
        </p:nvSpPr>
        <p:spPr>
          <a:xfrm>
            <a:off x="5148999" y="4354745"/>
            <a:ext cx="2954655" cy="64633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>
            <a:spAutoFit/>
          </a:bodyPr>
          <a:lstStyle/>
          <a:p>
            <a:r>
              <a:rPr lang="zh-CN" altLang="en-US" sz="3600" dirty="0"/>
              <a:t>🤖🤖🤖🤖🤖🤖</a:t>
            </a:r>
          </a:p>
        </p:txBody>
      </p:sp>
    </p:spTree>
    <p:extLst>
      <p:ext uri="{BB962C8B-B14F-4D97-AF65-F5344CB8AC3E}">
        <p14:creationId xmlns:p14="http://schemas.microsoft.com/office/powerpoint/2010/main" val="174991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9" grpId="0" animBg="1"/>
      <p:bldP spid="20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34F21-065B-D94E-BC02-8B4C1F4F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</p:spPr>
        <p:txBody>
          <a:bodyPr/>
          <a:lstStyle/>
          <a:p>
            <a:r>
              <a:rPr kumimoji="1" lang="en-US" altLang="zh-CN" dirty="0"/>
              <a:t>#1</a:t>
            </a:r>
            <a:r>
              <a:rPr kumimoji="1" lang="zh-CN" altLang="en-US" dirty="0"/>
              <a:t>  </a:t>
            </a:r>
            <a:r>
              <a:rPr kumimoji="1" lang="en-US" altLang="zh-CN" dirty="0"/>
              <a:t>Expert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40C3FA-0FFB-C749-A9B0-26169A206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ADC7278-3064-714E-8272-0A49911CF9F8}"/>
              </a:ext>
            </a:extLst>
          </p:cNvPr>
          <p:cNvSpPr/>
          <p:nvPr/>
        </p:nvSpPr>
        <p:spPr>
          <a:xfrm>
            <a:off x="1067088" y="2504814"/>
            <a:ext cx="1863486" cy="587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Cascadia Code" panose="020B0509020204030204" pitchFamily="49" charset="0"/>
              </a:rPr>
              <a:t>Expert</a:t>
            </a:r>
            <a:endParaRPr kumimoji="1" lang="zh-CN" altLang="en-US" sz="2400" b="1" dirty="0">
              <a:latin typeface="Cascadia Code" panose="020B0509020204030204" pitchFamily="49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D8FAF1E-5A17-B747-9577-41360F04382F}"/>
              </a:ext>
            </a:extLst>
          </p:cNvPr>
          <p:cNvSpPr/>
          <p:nvPr/>
        </p:nvSpPr>
        <p:spPr>
          <a:xfrm>
            <a:off x="4355364" y="1821982"/>
            <a:ext cx="3054839" cy="2220685"/>
          </a:xfrm>
          <a:prstGeom prst="roundRect">
            <a:avLst/>
          </a:prstGeom>
          <a:solidFill>
            <a:srgbClr val="14D5A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</a:p>
          <a:p>
            <a:pPr algn="ctr"/>
            <a:endParaRPr kumimoji="1" lang="en-US" altLang="zh-CN" sz="20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sz="20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sz="20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sz="20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zh-CN" altLang="en-US" sz="20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</p:txBody>
      </p:sp>
      <p:sp>
        <p:nvSpPr>
          <p:cNvPr id="7" name="虚尾箭头 6">
            <a:extLst>
              <a:ext uri="{FF2B5EF4-FFF2-40B4-BE49-F238E27FC236}">
                <a16:creationId xmlns:a16="http://schemas.microsoft.com/office/drawing/2014/main" id="{845A3443-7F2B-3248-B52C-21269000301C}"/>
              </a:ext>
            </a:extLst>
          </p:cNvPr>
          <p:cNvSpPr/>
          <p:nvPr/>
        </p:nvSpPr>
        <p:spPr>
          <a:xfrm>
            <a:off x="3183210" y="2567157"/>
            <a:ext cx="956480" cy="440870"/>
          </a:xfrm>
          <a:prstGeom prst="stripedRightArrow">
            <a:avLst/>
          </a:prstGeom>
          <a:solidFill>
            <a:srgbClr val="03E2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221799-20A5-2749-96A9-96511326197A}"/>
              </a:ext>
            </a:extLst>
          </p:cNvPr>
          <p:cNvSpPr/>
          <p:nvPr/>
        </p:nvSpPr>
        <p:spPr>
          <a:xfrm>
            <a:off x="4592945" y="2567157"/>
            <a:ext cx="2601584" cy="1273629"/>
          </a:xfrm>
          <a:prstGeom prst="rect">
            <a:avLst/>
          </a:prstGeom>
          <a:solidFill>
            <a:srgbClr val="FF7E3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i="1" dirty="0">
                <a:latin typeface="Charter Black" panose="02040503050506020203" pitchFamily="18" charset="0"/>
              </a:rPr>
              <a:t>CNN</a:t>
            </a:r>
            <a:endParaRPr kumimoji="1" lang="zh-CN" altLang="en-US" sz="3600" i="1" dirty="0">
              <a:latin typeface="Charter" panose="020405030505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49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0BB37-B818-8048-BE3E-8B8CF544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36" y="968269"/>
            <a:ext cx="7272944" cy="636000"/>
          </a:xfrm>
        </p:spPr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What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is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the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weakness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of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naïve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CNNs?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95D7CB-9E24-E34F-8014-5E510D9A3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087" y="2074661"/>
            <a:ext cx="6386658" cy="2764500"/>
          </a:xfrm>
        </p:spPr>
        <p:txBody>
          <a:bodyPr/>
          <a:lstStyle/>
          <a:p>
            <a:r>
              <a:rPr kumimoji="1" lang="en-US" altLang="zh-CN" dirty="0"/>
              <a:t>Translation invariance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CNNs’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strength,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ignore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the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distribution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of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particles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63A30F-F202-7648-B7AC-1EF63E1F2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656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E7FA6133-9132-844D-B7ED-E0656694288C}"/>
              </a:ext>
            </a:extLst>
          </p:cNvPr>
          <p:cNvSpPr/>
          <p:nvPr/>
        </p:nvSpPr>
        <p:spPr>
          <a:xfrm>
            <a:off x="927100" y="1721995"/>
            <a:ext cx="6502290" cy="3090630"/>
          </a:xfrm>
          <a:prstGeom prst="roundRect">
            <a:avLst/>
          </a:prstGeom>
          <a:solidFill>
            <a:srgbClr val="14D5A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Cascadia Code" panose="020B0509020204030204" pitchFamily="49" charset="0"/>
              </a:rPr>
              <a:t>BCNN</a:t>
            </a:r>
          </a:p>
          <a:p>
            <a:pPr algn="ctr"/>
            <a:endParaRPr kumimoji="1" lang="en-US" altLang="zh-CN" sz="24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sz="24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sz="24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sz="24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sz="24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sz="24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zh-CN" altLang="en-US" sz="2400" b="1" dirty="0">
              <a:solidFill>
                <a:schemeClr val="tx1"/>
              </a:solidFill>
              <a:latin typeface="Cascadia Code" panose="020B05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45340E-BD0F-EF43-BA39-15388A48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#1</a:t>
            </a:r>
            <a:r>
              <a:rPr kumimoji="1" lang="zh-CN" altLang="en-US" dirty="0"/>
              <a:t>  </a:t>
            </a:r>
            <a:r>
              <a:rPr kumimoji="1" lang="en-US" altLang="zh-CN" dirty="0"/>
              <a:t>BCNN: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7BDEE2-1E83-CA48-BC2D-7FF51AAF10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F9835E-1209-8B41-A4DC-A88F08187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08"/>
          <a:stretch/>
        </p:blipFill>
        <p:spPr>
          <a:xfrm>
            <a:off x="1127324" y="2006161"/>
            <a:ext cx="1347202" cy="2616818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B81B3E14-856E-5444-9B25-94CD0B1B8B6F}"/>
              </a:ext>
            </a:extLst>
          </p:cNvPr>
          <p:cNvSpPr/>
          <p:nvPr/>
        </p:nvSpPr>
        <p:spPr>
          <a:xfrm>
            <a:off x="3287875" y="2701201"/>
            <a:ext cx="1321464" cy="747675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477DB30-EC45-9F4E-8DC4-9F7E90FABE72}"/>
              </a:ext>
            </a:extLst>
          </p:cNvPr>
          <p:cNvSpPr/>
          <p:nvPr/>
        </p:nvSpPr>
        <p:spPr>
          <a:xfrm>
            <a:off x="3377582" y="2807513"/>
            <a:ext cx="1321465" cy="754979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A460F7A-F941-B94F-8258-9F5C90EE06DC}"/>
              </a:ext>
            </a:extLst>
          </p:cNvPr>
          <p:cNvSpPr/>
          <p:nvPr/>
        </p:nvSpPr>
        <p:spPr>
          <a:xfrm>
            <a:off x="3488376" y="2956274"/>
            <a:ext cx="1321464" cy="832043"/>
          </a:xfrm>
          <a:prstGeom prst="roundRect">
            <a:avLst/>
          </a:prstGeom>
          <a:solidFill>
            <a:srgbClr val="ECB69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0CAAC7B-9B6C-FA42-B5FC-784666B10608}"/>
              </a:ext>
            </a:extLst>
          </p:cNvPr>
          <p:cNvSpPr/>
          <p:nvPr/>
        </p:nvSpPr>
        <p:spPr>
          <a:xfrm>
            <a:off x="5324773" y="2946226"/>
            <a:ext cx="1901518" cy="578358"/>
          </a:xfrm>
          <a:prstGeom prst="rect">
            <a:avLst/>
          </a:prstGeom>
          <a:solidFill>
            <a:srgbClr val="FD93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i="1" dirty="0">
                <a:latin typeface="Charter Black" panose="02040503050506020203" pitchFamily="18" charset="0"/>
              </a:rPr>
              <a:t>18-Layer</a:t>
            </a:r>
            <a:r>
              <a:rPr kumimoji="1" lang="zh-CN" altLang="en-US" sz="1600" b="1" i="1" dirty="0">
                <a:latin typeface="Charter Black" panose="02040503050506020203" pitchFamily="18" charset="0"/>
              </a:rPr>
              <a:t> </a:t>
            </a:r>
            <a:r>
              <a:rPr kumimoji="1" lang="en-US" altLang="zh-CN" sz="1600" b="1" i="1" dirty="0">
                <a:latin typeface="Charter Black" panose="02040503050506020203" pitchFamily="18" charset="0"/>
              </a:rPr>
              <a:t>CNN</a:t>
            </a:r>
            <a:r>
              <a:rPr kumimoji="1" lang="zh-CN" altLang="en-US" sz="1600" b="1" i="1" dirty="0">
                <a:latin typeface="Charter Black" panose="02040503050506020203" pitchFamily="18" charset="0"/>
              </a:rPr>
              <a:t> </a:t>
            </a:r>
            <a:endParaRPr kumimoji="1" lang="en-US" altLang="zh-CN" sz="1600" b="1" i="1" dirty="0">
              <a:latin typeface="Charter Black" panose="02040503050506020203" pitchFamily="18" charset="0"/>
            </a:endParaRPr>
          </a:p>
          <a:p>
            <a:pPr algn="ctr"/>
            <a:r>
              <a:rPr kumimoji="1" lang="en-US" altLang="zh-CN" sz="1600" i="1" dirty="0">
                <a:latin typeface="Charter" panose="02040503050506020203" pitchFamily="18" charset="0"/>
              </a:rPr>
              <a:t>with</a:t>
            </a:r>
            <a:r>
              <a:rPr kumimoji="1" lang="zh-CN" altLang="en-US" sz="1600" i="1" dirty="0">
                <a:latin typeface="Charter" panose="02040503050506020203" pitchFamily="18" charset="0"/>
              </a:rPr>
              <a:t> </a:t>
            </a:r>
            <a:r>
              <a:rPr kumimoji="1" lang="en-US" altLang="zh-CN" sz="1600" i="1" dirty="0">
                <a:latin typeface="Charter" panose="02040503050506020203" pitchFamily="18" charset="0"/>
              </a:rPr>
              <a:t>Residual</a:t>
            </a:r>
            <a:r>
              <a:rPr kumimoji="1" lang="zh-CN" altLang="en-US" sz="1600" i="1" dirty="0">
                <a:latin typeface="Charter" panose="02040503050506020203" pitchFamily="18" charset="0"/>
              </a:rPr>
              <a:t> </a:t>
            </a:r>
            <a:r>
              <a:rPr kumimoji="1" lang="en-US" altLang="zh-CN" sz="1600" i="1" dirty="0">
                <a:latin typeface="Charter" panose="02040503050506020203" pitchFamily="18" charset="0"/>
              </a:rPr>
              <a:t>Block</a:t>
            </a:r>
            <a:endParaRPr kumimoji="1" lang="zh-CN" altLang="en-US" sz="1600" i="1" dirty="0">
              <a:latin typeface="Charter" panose="02040503050506020203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6C90CEC-EAAE-B449-9953-99C0D445316F}"/>
              </a:ext>
            </a:extLst>
          </p:cNvPr>
          <p:cNvSpPr txBox="1"/>
          <p:nvPr/>
        </p:nvSpPr>
        <p:spPr>
          <a:xfrm>
            <a:off x="367841" y="278040"/>
            <a:ext cx="7061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FFFF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Building blocks to enable translational variability</a:t>
            </a: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0077F013-85E2-024B-B0A9-6B1646666487}"/>
              </a:ext>
            </a:extLst>
          </p:cNvPr>
          <p:cNvSpPr/>
          <p:nvPr/>
        </p:nvSpPr>
        <p:spPr>
          <a:xfrm>
            <a:off x="1120413" y="2059935"/>
            <a:ext cx="1321464" cy="747675"/>
          </a:xfrm>
          <a:prstGeom prst="roundRect">
            <a:avLst/>
          </a:prstGeom>
          <a:solidFill>
            <a:srgbClr val="FFFF2D">
              <a:alpha val="6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DFB5B7AA-EB97-434E-A009-C6C668CE521A}"/>
              </a:ext>
            </a:extLst>
          </p:cNvPr>
          <p:cNvSpPr/>
          <p:nvPr/>
        </p:nvSpPr>
        <p:spPr>
          <a:xfrm>
            <a:off x="1140431" y="2807513"/>
            <a:ext cx="1321465" cy="754979"/>
          </a:xfrm>
          <a:prstGeom prst="roundRect">
            <a:avLst/>
          </a:prstGeom>
          <a:solidFill>
            <a:srgbClr val="FFC000">
              <a:alpha val="6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FBD4F3F9-435D-2345-B91C-E99786502C05}"/>
              </a:ext>
            </a:extLst>
          </p:cNvPr>
          <p:cNvSpPr/>
          <p:nvPr/>
        </p:nvSpPr>
        <p:spPr>
          <a:xfrm>
            <a:off x="1140431" y="3564221"/>
            <a:ext cx="1321464" cy="832043"/>
          </a:xfrm>
          <a:prstGeom prst="roundRect">
            <a:avLst/>
          </a:prstGeom>
          <a:solidFill>
            <a:srgbClr val="ECB693">
              <a:alpha val="7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3B552306-555A-4146-90ED-AFBECBD928D6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2441877" y="2433773"/>
            <a:ext cx="1007905" cy="681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2239A02B-22DB-C941-A65B-DA08E0BC206E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2461896" y="3185003"/>
            <a:ext cx="1077593" cy="40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365EF7AF-21DD-F340-93A9-A135DC4CF46C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461895" y="3412807"/>
            <a:ext cx="1188388" cy="567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118FE74C-B090-CE4E-9BFF-1E85AE2221DA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4578692" y="3235405"/>
            <a:ext cx="746081" cy="0"/>
          </a:xfrm>
          <a:prstGeom prst="straightConnector1">
            <a:avLst/>
          </a:prstGeom>
          <a:ln>
            <a:solidFill>
              <a:srgbClr val="F203FC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8" grpId="0" animBg="1"/>
      <p:bldP spid="76" grpId="0" animBg="1"/>
      <p:bldP spid="77" grpId="0" animBg="1"/>
      <p:bldP spid="7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401B0-E251-3A4E-84BE-F5807F97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087" y="912850"/>
            <a:ext cx="6687499" cy="636000"/>
          </a:xfrm>
        </p:spPr>
        <p:txBody>
          <a:bodyPr/>
          <a:lstStyle/>
          <a:p>
            <a:r>
              <a:rPr kumimoji="1" lang="en-US" altLang="zh-CN" dirty="0"/>
              <a:t>#1</a:t>
            </a:r>
            <a:r>
              <a:rPr kumimoji="1" lang="zh-CN" altLang="en-US" dirty="0"/>
              <a:t>  </a:t>
            </a:r>
            <a:r>
              <a:rPr kumimoji="1" lang="en-US" altLang="zh-CN" dirty="0"/>
              <a:t>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704FD5-C2DB-624B-8D54-747CDAAA8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E9B0712-1CA6-7548-920C-EFAABBD833E8}"/>
              </a:ext>
            </a:extLst>
          </p:cNvPr>
          <p:cNvSpPr/>
          <p:nvPr/>
        </p:nvSpPr>
        <p:spPr>
          <a:xfrm>
            <a:off x="734579" y="2377289"/>
            <a:ext cx="1398657" cy="34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latin typeface="Cascadia Code" panose="020B0509020204030204" pitchFamily="49" charset="0"/>
              </a:rPr>
              <a:t>Expert</a:t>
            </a:r>
            <a:r>
              <a:rPr kumimoji="1" lang="zh-CN" altLang="en-US" b="1"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latin typeface="Cascadia Code" panose="020B0509020204030204" pitchFamily="49" charset="0"/>
              </a:rPr>
              <a:t>1</a:t>
            </a:r>
            <a:endParaRPr kumimoji="1" lang="zh-CN" altLang="en-US" b="1">
              <a:latin typeface="Cascadia Code" panose="020B0509020204030204" pitchFamily="49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06C2B6B-3DB9-F549-8988-7F93CEDB2EBC}"/>
              </a:ext>
            </a:extLst>
          </p:cNvPr>
          <p:cNvSpPr/>
          <p:nvPr/>
        </p:nvSpPr>
        <p:spPr>
          <a:xfrm>
            <a:off x="3356622" y="2268187"/>
            <a:ext cx="1927898" cy="853262"/>
          </a:xfrm>
          <a:prstGeom prst="roundRect">
            <a:avLst/>
          </a:prstGeom>
          <a:solidFill>
            <a:srgbClr val="07F2B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 dirty="0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Cascadia Code" panose="020B0509020204030204" pitchFamily="49" charset="0"/>
              </a:rPr>
              <a:t>1</a:t>
            </a:r>
          </a:p>
          <a:p>
            <a:pPr algn="ctr"/>
            <a:endParaRPr kumimoji="1" lang="en-US" altLang="zh-CN" b="1" dirty="0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b="1" dirty="0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zh-CN" altLang="en-US" b="1" dirty="0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7" name="虚尾箭头 6">
            <a:extLst>
              <a:ext uri="{FF2B5EF4-FFF2-40B4-BE49-F238E27FC236}">
                <a16:creationId xmlns:a16="http://schemas.microsoft.com/office/drawing/2014/main" id="{454ABA3F-CA31-1C43-BE34-B7D3246E6D02}"/>
              </a:ext>
            </a:extLst>
          </p:cNvPr>
          <p:cNvSpPr/>
          <p:nvPr/>
        </p:nvSpPr>
        <p:spPr>
          <a:xfrm>
            <a:off x="2533573" y="2377289"/>
            <a:ext cx="422712" cy="337717"/>
          </a:xfrm>
          <a:prstGeom prst="stripedRightArrow">
            <a:avLst/>
          </a:prstGeom>
          <a:solidFill>
            <a:srgbClr val="03E2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014918-DCA9-0340-8047-4A41C277C45E}"/>
              </a:ext>
            </a:extLst>
          </p:cNvPr>
          <p:cNvSpPr/>
          <p:nvPr/>
        </p:nvSpPr>
        <p:spPr>
          <a:xfrm>
            <a:off x="3505063" y="2546147"/>
            <a:ext cx="1631016" cy="4376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>
                <a:latin typeface="Charter Black" panose="02040503050506020203" pitchFamily="18" charset="0"/>
              </a:rPr>
              <a:t>18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Layer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CNN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endParaRPr kumimoji="1" lang="en-US" altLang="zh-CN" sz="1200" b="1" i="1">
              <a:latin typeface="Charter Black" panose="02040503050506020203" pitchFamily="18" charset="0"/>
            </a:endParaRPr>
          </a:p>
          <a:p>
            <a:pPr algn="ctr"/>
            <a:r>
              <a:rPr kumimoji="1" lang="en-US" altLang="zh-CN" sz="1200" i="1">
                <a:latin typeface="Charter" panose="02040503050506020203" pitchFamily="18" charset="0"/>
              </a:rPr>
              <a:t>with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Residual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Block</a:t>
            </a:r>
            <a:endParaRPr kumimoji="1" lang="zh-CN" altLang="en-US" sz="1200" i="1">
              <a:latin typeface="Charter" panose="02040503050506020203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9904097-801F-8741-A807-F33798C201E5}"/>
              </a:ext>
            </a:extLst>
          </p:cNvPr>
          <p:cNvSpPr/>
          <p:nvPr/>
        </p:nvSpPr>
        <p:spPr>
          <a:xfrm>
            <a:off x="886979" y="2529689"/>
            <a:ext cx="1398657" cy="34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latin typeface="Cascadia Code" panose="020B0509020204030204" pitchFamily="49" charset="0"/>
              </a:rPr>
              <a:t>Expert</a:t>
            </a:r>
            <a:r>
              <a:rPr kumimoji="1" lang="zh-CN" altLang="en-US" b="1"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latin typeface="Cascadia Code" panose="020B0509020204030204" pitchFamily="49" charset="0"/>
              </a:rPr>
              <a:t>2</a:t>
            </a:r>
            <a:endParaRPr kumimoji="1" lang="zh-CN" altLang="en-US" b="1">
              <a:latin typeface="Cascadia Code" panose="020B0509020204030204" pitchFamily="49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299F951-5307-3D4D-9BE0-89E447B30877}"/>
              </a:ext>
            </a:extLst>
          </p:cNvPr>
          <p:cNvSpPr/>
          <p:nvPr/>
        </p:nvSpPr>
        <p:spPr>
          <a:xfrm>
            <a:off x="3509022" y="2420587"/>
            <a:ext cx="1927898" cy="853262"/>
          </a:xfrm>
          <a:prstGeom prst="roundRect">
            <a:avLst/>
          </a:prstGeom>
          <a:solidFill>
            <a:srgbClr val="07F2B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2</a:t>
            </a:r>
          </a:p>
          <a:p>
            <a:pPr algn="ctr"/>
            <a:endParaRPr kumimoji="1" lang="en-US" altLang="zh-CN" b="1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b="1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zh-CN" altLang="en-US" b="1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11" name="虚尾箭头 10">
            <a:extLst>
              <a:ext uri="{FF2B5EF4-FFF2-40B4-BE49-F238E27FC236}">
                <a16:creationId xmlns:a16="http://schemas.microsoft.com/office/drawing/2014/main" id="{FFF7D0EE-71A7-924B-936F-AD31EEE26492}"/>
              </a:ext>
            </a:extLst>
          </p:cNvPr>
          <p:cNvSpPr/>
          <p:nvPr/>
        </p:nvSpPr>
        <p:spPr>
          <a:xfrm>
            <a:off x="2685973" y="2529689"/>
            <a:ext cx="422712" cy="337717"/>
          </a:xfrm>
          <a:prstGeom prst="stripedRightArrow">
            <a:avLst/>
          </a:prstGeom>
          <a:solidFill>
            <a:srgbClr val="03E2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8415D3-3806-BA4E-8AFE-625CEBAE0C6F}"/>
              </a:ext>
            </a:extLst>
          </p:cNvPr>
          <p:cNvSpPr/>
          <p:nvPr/>
        </p:nvSpPr>
        <p:spPr>
          <a:xfrm>
            <a:off x="3657463" y="2698547"/>
            <a:ext cx="1631016" cy="4376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>
                <a:latin typeface="Charter Black" panose="02040503050506020203" pitchFamily="18" charset="0"/>
              </a:rPr>
              <a:t>18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Layer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CNN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endParaRPr kumimoji="1" lang="en-US" altLang="zh-CN" sz="1200" b="1" i="1">
              <a:latin typeface="Charter Black" panose="02040503050506020203" pitchFamily="18" charset="0"/>
            </a:endParaRPr>
          </a:p>
          <a:p>
            <a:pPr algn="ctr"/>
            <a:r>
              <a:rPr kumimoji="1" lang="en-US" altLang="zh-CN" sz="1200" i="1">
                <a:latin typeface="Charter" panose="02040503050506020203" pitchFamily="18" charset="0"/>
              </a:rPr>
              <a:t>with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Residual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Block</a:t>
            </a:r>
            <a:endParaRPr kumimoji="1" lang="zh-CN" altLang="en-US" sz="1200" i="1">
              <a:latin typeface="Charter" panose="02040503050506020203" pitchFamily="18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784F3BD-5725-FB42-A2F0-931AF1212D1C}"/>
              </a:ext>
            </a:extLst>
          </p:cNvPr>
          <p:cNvSpPr/>
          <p:nvPr/>
        </p:nvSpPr>
        <p:spPr>
          <a:xfrm>
            <a:off x="1039379" y="2682089"/>
            <a:ext cx="1398657" cy="34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latin typeface="Cascadia Code" panose="020B0509020204030204" pitchFamily="49" charset="0"/>
              </a:rPr>
              <a:t>Expert</a:t>
            </a:r>
            <a:r>
              <a:rPr kumimoji="1" lang="zh-CN" altLang="en-US" b="1"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latin typeface="Cascadia Code" panose="020B0509020204030204" pitchFamily="49" charset="0"/>
              </a:rPr>
              <a:t>3</a:t>
            </a:r>
            <a:endParaRPr kumimoji="1" lang="zh-CN" altLang="en-US" b="1">
              <a:latin typeface="Cascadia Code" panose="020B0509020204030204" pitchFamily="49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90F828F-8326-0D4B-A5AA-B315A29490F0}"/>
              </a:ext>
            </a:extLst>
          </p:cNvPr>
          <p:cNvSpPr/>
          <p:nvPr/>
        </p:nvSpPr>
        <p:spPr>
          <a:xfrm>
            <a:off x="3661422" y="2572987"/>
            <a:ext cx="1927898" cy="853262"/>
          </a:xfrm>
          <a:prstGeom prst="roundRect">
            <a:avLst/>
          </a:prstGeom>
          <a:solidFill>
            <a:srgbClr val="07F2B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3</a:t>
            </a:r>
          </a:p>
          <a:p>
            <a:pPr algn="ctr"/>
            <a:endParaRPr kumimoji="1" lang="en-US" altLang="zh-CN" b="1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b="1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zh-CN" altLang="en-US" b="1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15" name="虚尾箭头 14">
            <a:extLst>
              <a:ext uri="{FF2B5EF4-FFF2-40B4-BE49-F238E27FC236}">
                <a16:creationId xmlns:a16="http://schemas.microsoft.com/office/drawing/2014/main" id="{2C50C334-1B58-A840-8C0D-83BC626DBC49}"/>
              </a:ext>
            </a:extLst>
          </p:cNvPr>
          <p:cNvSpPr/>
          <p:nvPr/>
        </p:nvSpPr>
        <p:spPr>
          <a:xfrm>
            <a:off x="2838373" y="2682089"/>
            <a:ext cx="422712" cy="337717"/>
          </a:xfrm>
          <a:prstGeom prst="stripedRightArrow">
            <a:avLst/>
          </a:prstGeom>
          <a:solidFill>
            <a:srgbClr val="03E2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F6878C0-5876-2744-A2E7-1CC06E51D955}"/>
              </a:ext>
            </a:extLst>
          </p:cNvPr>
          <p:cNvSpPr/>
          <p:nvPr/>
        </p:nvSpPr>
        <p:spPr>
          <a:xfrm>
            <a:off x="3809863" y="2850947"/>
            <a:ext cx="1631016" cy="4376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>
                <a:latin typeface="Charter Black" panose="02040503050506020203" pitchFamily="18" charset="0"/>
              </a:rPr>
              <a:t>18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Layer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CNN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endParaRPr kumimoji="1" lang="en-US" altLang="zh-CN" sz="1200" b="1" i="1">
              <a:latin typeface="Charter Black" panose="02040503050506020203" pitchFamily="18" charset="0"/>
            </a:endParaRPr>
          </a:p>
          <a:p>
            <a:pPr algn="ctr"/>
            <a:r>
              <a:rPr kumimoji="1" lang="en-US" altLang="zh-CN" sz="1200" i="1">
                <a:latin typeface="Charter" panose="02040503050506020203" pitchFamily="18" charset="0"/>
              </a:rPr>
              <a:t>with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Residual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Block</a:t>
            </a:r>
            <a:endParaRPr kumimoji="1" lang="zh-CN" altLang="en-US" sz="1200" i="1">
              <a:latin typeface="Charter" panose="02040503050506020203" pitchFamily="18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8D67FA1-66B6-7940-A262-432A96EB16B3}"/>
              </a:ext>
            </a:extLst>
          </p:cNvPr>
          <p:cNvSpPr/>
          <p:nvPr/>
        </p:nvSpPr>
        <p:spPr>
          <a:xfrm>
            <a:off x="1191779" y="2834489"/>
            <a:ext cx="1398657" cy="34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latin typeface="Cascadia Code" panose="020B0509020204030204" pitchFamily="49" charset="0"/>
              </a:rPr>
              <a:t>Expert</a:t>
            </a:r>
            <a:r>
              <a:rPr kumimoji="1" lang="zh-CN" altLang="en-US" b="1"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latin typeface="Cascadia Code" panose="020B0509020204030204" pitchFamily="49" charset="0"/>
              </a:rPr>
              <a:t>4</a:t>
            </a:r>
            <a:endParaRPr kumimoji="1" lang="zh-CN" altLang="en-US" b="1">
              <a:latin typeface="Cascadia Code" panose="020B0509020204030204" pitchFamily="49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4533DD9-EE01-E64D-AB26-F8234098F588}"/>
              </a:ext>
            </a:extLst>
          </p:cNvPr>
          <p:cNvSpPr/>
          <p:nvPr/>
        </p:nvSpPr>
        <p:spPr>
          <a:xfrm>
            <a:off x="3813822" y="2725387"/>
            <a:ext cx="1927898" cy="853262"/>
          </a:xfrm>
          <a:prstGeom prst="roundRect">
            <a:avLst/>
          </a:prstGeom>
          <a:solidFill>
            <a:srgbClr val="07F2B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4</a:t>
            </a:r>
          </a:p>
          <a:p>
            <a:pPr algn="ctr"/>
            <a:endParaRPr kumimoji="1" lang="en-US" altLang="zh-CN" b="1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b="1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zh-CN" altLang="en-US" b="1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19" name="虚尾箭头 18">
            <a:extLst>
              <a:ext uri="{FF2B5EF4-FFF2-40B4-BE49-F238E27FC236}">
                <a16:creationId xmlns:a16="http://schemas.microsoft.com/office/drawing/2014/main" id="{BC59F811-EE51-9744-833F-E1D0620F4CCB}"/>
              </a:ext>
            </a:extLst>
          </p:cNvPr>
          <p:cNvSpPr/>
          <p:nvPr/>
        </p:nvSpPr>
        <p:spPr>
          <a:xfrm>
            <a:off x="2990773" y="2834489"/>
            <a:ext cx="422712" cy="337717"/>
          </a:xfrm>
          <a:prstGeom prst="stripedRightArrow">
            <a:avLst/>
          </a:prstGeom>
          <a:solidFill>
            <a:srgbClr val="03E2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0E3755-D10E-564F-9052-6995F029923A}"/>
              </a:ext>
            </a:extLst>
          </p:cNvPr>
          <p:cNvSpPr/>
          <p:nvPr/>
        </p:nvSpPr>
        <p:spPr>
          <a:xfrm>
            <a:off x="3962263" y="3003347"/>
            <a:ext cx="1631016" cy="4376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>
                <a:latin typeface="Charter Black" panose="02040503050506020203" pitchFamily="18" charset="0"/>
              </a:rPr>
              <a:t>18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Layer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CNN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endParaRPr kumimoji="1" lang="en-US" altLang="zh-CN" sz="1200" b="1" i="1">
              <a:latin typeface="Charter Black" panose="02040503050506020203" pitchFamily="18" charset="0"/>
            </a:endParaRPr>
          </a:p>
          <a:p>
            <a:pPr algn="ctr"/>
            <a:r>
              <a:rPr kumimoji="1" lang="en-US" altLang="zh-CN" sz="1200" i="1">
                <a:latin typeface="Charter" panose="02040503050506020203" pitchFamily="18" charset="0"/>
              </a:rPr>
              <a:t>with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Residual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Block</a:t>
            </a:r>
            <a:endParaRPr kumimoji="1" lang="zh-CN" altLang="en-US" sz="1200" i="1">
              <a:latin typeface="Charter" panose="02040503050506020203" pitchFamily="18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1F8CFBC-06E6-EA42-9473-1251938F2C21}"/>
              </a:ext>
            </a:extLst>
          </p:cNvPr>
          <p:cNvSpPr/>
          <p:nvPr/>
        </p:nvSpPr>
        <p:spPr>
          <a:xfrm>
            <a:off x="1344179" y="2986889"/>
            <a:ext cx="1398657" cy="34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latin typeface="Cascadia Code" panose="020B0509020204030204" pitchFamily="49" charset="0"/>
              </a:rPr>
              <a:t>Expert</a:t>
            </a:r>
            <a:r>
              <a:rPr kumimoji="1" lang="zh-CN" altLang="en-US" b="1"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latin typeface="Cascadia Code" panose="020B0509020204030204" pitchFamily="49" charset="0"/>
              </a:rPr>
              <a:t>5</a:t>
            </a:r>
            <a:endParaRPr kumimoji="1" lang="zh-CN" altLang="en-US" b="1">
              <a:latin typeface="Cascadia Code" panose="020B0509020204030204" pitchFamily="49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2A6B3D7A-6F00-804B-8D23-E3DF4A01DB8F}"/>
              </a:ext>
            </a:extLst>
          </p:cNvPr>
          <p:cNvSpPr/>
          <p:nvPr/>
        </p:nvSpPr>
        <p:spPr>
          <a:xfrm>
            <a:off x="3966222" y="2877787"/>
            <a:ext cx="1927898" cy="853262"/>
          </a:xfrm>
          <a:prstGeom prst="roundRect">
            <a:avLst/>
          </a:prstGeom>
          <a:solidFill>
            <a:srgbClr val="07F2B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solidFill>
                  <a:schemeClr val="bg1"/>
                </a:solidFill>
                <a:latin typeface="Cascadia Code" panose="020B0509020204030204" pitchFamily="49" charset="0"/>
              </a:rPr>
              <a:t>5</a:t>
            </a:r>
          </a:p>
          <a:p>
            <a:pPr algn="ctr"/>
            <a:endParaRPr kumimoji="1" lang="en-US" altLang="zh-CN" b="1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b="1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zh-CN" altLang="en-US" b="1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23" name="虚尾箭头 22">
            <a:extLst>
              <a:ext uri="{FF2B5EF4-FFF2-40B4-BE49-F238E27FC236}">
                <a16:creationId xmlns:a16="http://schemas.microsoft.com/office/drawing/2014/main" id="{F83A9761-7B88-064B-8CDF-2E6BA1FAE15C}"/>
              </a:ext>
            </a:extLst>
          </p:cNvPr>
          <p:cNvSpPr/>
          <p:nvPr/>
        </p:nvSpPr>
        <p:spPr>
          <a:xfrm>
            <a:off x="3143173" y="2986889"/>
            <a:ext cx="422712" cy="337717"/>
          </a:xfrm>
          <a:prstGeom prst="stripedRightArrow">
            <a:avLst/>
          </a:prstGeom>
          <a:solidFill>
            <a:srgbClr val="03E2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6E44D4F-2BEF-0744-8D87-6D6799253670}"/>
              </a:ext>
            </a:extLst>
          </p:cNvPr>
          <p:cNvSpPr/>
          <p:nvPr/>
        </p:nvSpPr>
        <p:spPr>
          <a:xfrm>
            <a:off x="4114663" y="3155747"/>
            <a:ext cx="1631016" cy="4376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>
                <a:latin typeface="Charter Black" panose="02040503050506020203" pitchFamily="18" charset="0"/>
              </a:rPr>
              <a:t>18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Layer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r>
              <a:rPr kumimoji="1" lang="en-US" altLang="zh-CN" sz="1200" b="1" i="1">
                <a:latin typeface="Charter Black" panose="02040503050506020203" pitchFamily="18" charset="0"/>
              </a:rPr>
              <a:t>CNN</a:t>
            </a:r>
            <a:r>
              <a:rPr kumimoji="1" lang="zh-CN" altLang="en-US" sz="1200" b="1" i="1">
                <a:latin typeface="Charter Black" panose="02040503050506020203" pitchFamily="18" charset="0"/>
              </a:rPr>
              <a:t> </a:t>
            </a:r>
            <a:endParaRPr kumimoji="1" lang="en-US" altLang="zh-CN" sz="1200" b="1" i="1">
              <a:latin typeface="Charter Black" panose="02040503050506020203" pitchFamily="18" charset="0"/>
            </a:endParaRPr>
          </a:p>
          <a:p>
            <a:pPr algn="ctr"/>
            <a:r>
              <a:rPr kumimoji="1" lang="en-US" altLang="zh-CN" sz="1200" i="1">
                <a:latin typeface="Charter" panose="02040503050506020203" pitchFamily="18" charset="0"/>
              </a:rPr>
              <a:t>with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Residual</a:t>
            </a:r>
            <a:r>
              <a:rPr kumimoji="1" lang="zh-CN" altLang="en-US" sz="1200" i="1">
                <a:latin typeface="Charter" panose="02040503050506020203" pitchFamily="18" charset="0"/>
              </a:rPr>
              <a:t> </a:t>
            </a:r>
            <a:r>
              <a:rPr kumimoji="1" lang="en-US" altLang="zh-CN" sz="1200" i="1">
                <a:latin typeface="Charter" panose="02040503050506020203" pitchFamily="18" charset="0"/>
              </a:rPr>
              <a:t>Block</a:t>
            </a:r>
            <a:endParaRPr kumimoji="1" lang="zh-CN" altLang="en-US" sz="1200" i="1">
              <a:latin typeface="Charter" panose="02040503050506020203" pitchFamily="18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3D3893CD-96FA-AE48-B307-BFC477CA09C0}"/>
              </a:ext>
            </a:extLst>
          </p:cNvPr>
          <p:cNvSpPr/>
          <p:nvPr/>
        </p:nvSpPr>
        <p:spPr>
          <a:xfrm>
            <a:off x="1496579" y="3139289"/>
            <a:ext cx="1398657" cy="349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latin typeface="Cascadia Code" panose="020B0509020204030204" pitchFamily="49" charset="0"/>
              </a:rPr>
              <a:t>Expert</a:t>
            </a:r>
            <a:r>
              <a:rPr kumimoji="1" lang="zh-CN" altLang="en-US" b="1"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latin typeface="Cascadia Code" panose="020B0509020204030204" pitchFamily="49" charset="0"/>
              </a:rPr>
              <a:t>6</a:t>
            </a:r>
            <a:endParaRPr kumimoji="1" lang="zh-CN" altLang="en-US" b="1">
              <a:latin typeface="Cascadia Code" panose="020B0509020204030204" pitchFamily="49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33E24F9-B92D-AC41-9F8E-161578A819B3}"/>
              </a:ext>
            </a:extLst>
          </p:cNvPr>
          <p:cNvSpPr/>
          <p:nvPr/>
        </p:nvSpPr>
        <p:spPr>
          <a:xfrm>
            <a:off x="4118622" y="3030187"/>
            <a:ext cx="1927898" cy="853262"/>
          </a:xfrm>
          <a:prstGeom prst="roundRect">
            <a:avLst/>
          </a:prstGeom>
          <a:solidFill>
            <a:srgbClr val="07F2B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bg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 dirty="0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Cascadia Code" panose="020B0509020204030204" pitchFamily="49" charset="0"/>
              </a:rPr>
              <a:t>6</a:t>
            </a:r>
          </a:p>
          <a:p>
            <a:pPr algn="ctr"/>
            <a:endParaRPr kumimoji="1" lang="en-US" altLang="zh-CN" b="1" dirty="0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en-US" altLang="zh-CN" b="1" dirty="0">
              <a:solidFill>
                <a:schemeClr val="bg1"/>
              </a:solidFill>
              <a:latin typeface="Cascadia Code" panose="020B0509020204030204" pitchFamily="49" charset="0"/>
            </a:endParaRPr>
          </a:p>
          <a:p>
            <a:pPr algn="ctr"/>
            <a:endParaRPr kumimoji="1" lang="zh-CN" altLang="en-US" b="1" dirty="0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27" name="虚尾箭头 26">
            <a:extLst>
              <a:ext uri="{FF2B5EF4-FFF2-40B4-BE49-F238E27FC236}">
                <a16:creationId xmlns:a16="http://schemas.microsoft.com/office/drawing/2014/main" id="{992D2F5E-E75D-0B49-8C1B-9F37CEF4EC9F}"/>
              </a:ext>
            </a:extLst>
          </p:cNvPr>
          <p:cNvSpPr/>
          <p:nvPr/>
        </p:nvSpPr>
        <p:spPr>
          <a:xfrm>
            <a:off x="3295573" y="3139289"/>
            <a:ext cx="422712" cy="337717"/>
          </a:xfrm>
          <a:prstGeom prst="stripedRightArrow">
            <a:avLst/>
          </a:prstGeom>
          <a:solidFill>
            <a:srgbClr val="03E2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EEC4135-FD99-D14B-8114-2FA43FA4410F}"/>
              </a:ext>
            </a:extLst>
          </p:cNvPr>
          <p:cNvSpPr/>
          <p:nvPr/>
        </p:nvSpPr>
        <p:spPr>
          <a:xfrm>
            <a:off x="4267063" y="3308147"/>
            <a:ext cx="1631016" cy="437625"/>
          </a:xfrm>
          <a:prstGeom prst="rect">
            <a:avLst/>
          </a:prstGeom>
          <a:solidFill>
            <a:srgbClr val="FF9B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 dirty="0">
                <a:latin typeface="Charter Black" panose="02040503050506020203" pitchFamily="18" charset="0"/>
              </a:rPr>
              <a:t>BCNN</a:t>
            </a:r>
            <a:endParaRPr kumimoji="1" lang="zh-CN" altLang="en-US" sz="1200" i="1" dirty="0">
              <a:latin typeface="Charter" panose="02040503050506020203" pitchFamily="18" charset="0"/>
            </a:endParaRPr>
          </a:p>
        </p:txBody>
      </p:sp>
      <p:sp>
        <p:nvSpPr>
          <p:cNvPr id="30" name="线形标注 2 (带边框和强调线) 29">
            <a:extLst>
              <a:ext uri="{FF2B5EF4-FFF2-40B4-BE49-F238E27FC236}">
                <a16:creationId xmlns:a16="http://schemas.microsoft.com/office/drawing/2014/main" id="{1FC6E71A-0DC2-DB48-A442-87FAF5EEBE93}"/>
              </a:ext>
            </a:extLst>
          </p:cNvPr>
          <p:cNvSpPr/>
          <p:nvPr/>
        </p:nvSpPr>
        <p:spPr>
          <a:xfrm>
            <a:off x="6264235" y="1547311"/>
            <a:ext cx="1297468" cy="874816"/>
          </a:xfrm>
          <a:prstGeom prst="accentBorderCallout2">
            <a:avLst/>
          </a:prstGeom>
          <a:solidFill>
            <a:srgbClr val="FF9B00"/>
          </a:solidFill>
          <a:ln>
            <a:solidFill>
              <a:srgbClr val="FF4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b="1" dirty="0">
                <a:solidFill>
                  <a:schemeClr val="bg1"/>
                </a:solidFill>
                <a:latin typeface="Cascadia Code" panose="020B0509020204030204" pitchFamily="49" charset="0"/>
              </a:rPr>
              <a:t>Average</a:t>
            </a:r>
            <a:endParaRPr kumimoji="1" lang="zh-CN" altLang="en-US" sz="1800" b="1" dirty="0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3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0BB37-B818-8048-BE3E-8B8CF544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46" y="968269"/>
            <a:ext cx="7181504" cy="636000"/>
          </a:xfrm>
        </p:spPr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What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is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the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weakness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of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naïve</a:t>
            </a:r>
            <a:r>
              <a:rPr kumimoji="1" lang="zh-CN" altLang="en-US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3200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CNNs?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95D7CB-9E24-E34F-8014-5E510D9A3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087" y="2074661"/>
            <a:ext cx="6386658" cy="2764500"/>
          </a:xfrm>
        </p:spPr>
        <p:txBody>
          <a:bodyPr/>
          <a:lstStyle/>
          <a:p>
            <a:r>
              <a:rPr kumimoji="1" lang="en-US" altLang="zh-CN" dirty="0"/>
              <a:t>Translation invariance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CNNs’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strength,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ignore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the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distribution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of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particles</a:t>
            </a:r>
          </a:p>
          <a:p>
            <a:r>
              <a:rPr kumimoji="1" lang="en-US" altLang="zh-CN" dirty="0"/>
              <a:t>CNNs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not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good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at</a:t>
            </a:r>
            <a:r>
              <a:rPr kumimoji="1" lang="zh-CN" altLang="en-US" b="1" i="1" dirty="0">
                <a:solidFill>
                  <a:srgbClr val="FF71CF"/>
                </a:solidFill>
              </a:rPr>
              <a:t> </a:t>
            </a:r>
            <a:r>
              <a:rPr kumimoji="1" lang="en-US" altLang="zh-CN" b="1" i="1" dirty="0">
                <a:solidFill>
                  <a:srgbClr val="FF71CF"/>
                </a:solidFill>
              </a:rPr>
              <a:t>counting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63A30F-F202-7648-B7AC-1EF63E1F2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44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lvl="0"/>
            <a:r>
              <a:rPr lang="en-US" altLang="zh-CN" dirty="0"/>
              <a:t>Summary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dirty="0"/>
              <a:t>Brief</a:t>
            </a:r>
            <a:r>
              <a:rPr lang="zh-CN" altLang="en-US" dirty="0"/>
              <a:t> </a:t>
            </a:r>
            <a:r>
              <a:rPr lang="en" altLang="zh-CN" dirty="0"/>
              <a:t>description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solution.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86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7BD25-9A01-A24C-BC2F-5577BE9F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#2</a:t>
            </a:r>
            <a:r>
              <a:rPr kumimoji="1" lang="zh-CN" altLang="en-US" dirty="0"/>
              <a:t>  </a:t>
            </a:r>
            <a:r>
              <a:rPr kumimoji="1" lang="en-US" altLang="zh-CN" dirty="0"/>
              <a:t>Split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A62D7B-9C53-464D-9648-EE7D3A9F57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B32990-2C31-B54B-9A60-F2D1E6AF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08"/>
          <a:stretch/>
        </p:blipFill>
        <p:spPr>
          <a:xfrm>
            <a:off x="3189903" y="1548850"/>
            <a:ext cx="1726470" cy="3353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D0BABF1D-DC28-BD40-BB06-047058D6EE6F}"/>
              </a:ext>
            </a:extLst>
          </p:cNvPr>
          <p:cNvSpPr/>
          <p:nvPr/>
        </p:nvSpPr>
        <p:spPr>
          <a:xfrm>
            <a:off x="3249278" y="1650461"/>
            <a:ext cx="1429598" cy="677103"/>
          </a:xfrm>
          <a:prstGeom prst="roundRect">
            <a:avLst/>
          </a:prstGeom>
          <a:solidFill>
            <a:srgbClr val="FFFF50">
              <a:alpha val="7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  <a:r>
              <a:rPr kumimoji="1" lang="zh-CN" altLang="en-US"/>
              <a:t> 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554B572-3694-6E49-AFA8-3ADBF9C2A0EE}"/>
              </a:ext>
            </a:extLst>
          </p:cNvPr>
          <p:cNvSpPr/>
          <p:nvPr/>
        </p:nvSpPr>
        <p:spPr>
          <a:xfrm>
            <a:off x="3249278" y="2327564"/>
            <a:ext cx="1429598" cy="677103"/>
          </a:xfrm>
          <a:prstGeom prst="roundRect">
            <a:avLst/>
          </a:prstGeom>
          <a:solidFill>
            <a:srgbClr val="FFDE76">
              <a:alpha val="6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  <a:r>
              <a:rPr kumimoji="1" lang="zh-CN" altLang="en-US"/>
              <a:t> </a:t>
            </a:r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884A595-A402-4F43-87A0-B35D065BAE10}"/>
              </a:ext>
            </a:extLst>
          </p:cNvPr>
          <p:cNvSpPr/>
          <p:nvPr/>
        </p:nvSpPr>
        <p:spPr>
          <a:xfrm>
            <a:off x="3249278" y="3004667"/>
            <a:ext cx="1429598" cy="677103"/>
          </a:xfrm>
          <a:prstGeom prst="roundRect">
            <a:avLst/>
          </a:prstGeom>
          <a:solidFill>
            <a:srgbClr val="ECB693">
              <a:alpha val="6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  <a:r>
              <a:rPr kumimoji="1" lang="zh-CN" altLang="en-US"/>
              <a:t> </a:t>
            </a:r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9A4A92E-6C6D-7949-A480-5F6EB365A19A}"/>
              </a:ext>
            </a:extLst>
          </p:cNvPr>
          <p:cNvSpPr/>
          <p:nvPr/>
        </p:nvSpPr>
        <p:spPr>
          <a:xfrm>
            <a:off x="3249278" y="3681770"/>
            <a:ext cx="1429598" cy="677103"/>
          </a:xfrm>
          <a:prstGeom prst="roundRect">
            <a:avLst/>
          </a:prstGeom>
          <a:solidFill>
            <a:srgbClr val="EB9F99">
              <a:alpha val="6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  <a:r>
              <a:rPr kumimoji="1" lang="zh-CN" altLang="en-US"/>
              <a:t> </a:t>
            </a:r>
            <a:r>
              <a:rPr kumimoji="1" lang="en-US" altLang="zh-CN"/>
              <a:t>4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7996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854AE-7902-7546-9F11-10905BD3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#2</a:t>
            </a:r>
            <a:r>
              <a:rPr kumimoji="1" lang="zh-CN" altLang="en-US" dirty="0"/>
              <a:t>  </a:t>
            </a:r>
            <a:r>
              <a:rPr kumimoji="1" lang="en-US" altLang="zh-CN" dirty="0"/>
              <a:t>Sigmoid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Regressor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9343D2-7E06-F64A-884D-C4CA82421F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C830C7-4EA6-204C-A587-4B3885E03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08"/>
          <a:stretch/>
        </p:blipFill>
        <p:spPr>
          <a:xfrm>
            <a:off x="858122" y="1531056"/>
            <a:ext cx="1726470" cy="3353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C6C73AE4-FA3D-4A41-8137-8885CABB6EB0}"/>
                  </a:ext>
                </a:extLst>
              </p:cNvPr>
              <p:cNvSpPr/>
              <p:nvPr/>
            </p:nvSpPr>
            <p:spPr>
              <a:xfrm>
                <a:off x="917497" y="1632667"/>
                <a:ext cx="1429598" cy="677103"/>
              </a:xfrm>
              <a:prstGeom prst="roundRect">
                <a:avLst/>
              </a:prstGeom>
              <a:solidFill>
                <a:srgbClr val="FFFF50">
                  <a:alpha val="59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Block</a:t>
                </a:r>
                <a:r>
                  <a:rPr kumimoji="1" lang="zh-CN" altLang="en-US"/>
                  <a:t> </a:t>
                </a:r>
                <a:r>
                  <a:rPr kumimoji="1" lang="en-US" altLang="zh-CN" dirty="0"/>
                  <a:t>1</a:t>
                </a:r>
                <a:r>
                  <a:rPr kumimoji="1" lang="zh-CN" altLang="en-US"/>
                  <a:t> </a:t>
                </a:r>
                <a:r>
                  <a:rPr kumimoji="1" lang="en-US" altLang="zh-CN" dirty="0"/>
                  <a:t>: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C6C73AE4-FA3D-4A41-8137-8885CABB6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7" y="1632667"/>
                <a:ext cx="1429598" cy="67710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0F27ADE8-F475-574D-9DAE-F78273C9A36E}"/>
                  </a:ext>
                </a:extLst>
              </p:cNvPr>
              <p:cNvSpPr/>
              <p:nvPr/>
            </p:nvSpPr>
            <p:spPr>
              <a:xfrm>
                <a:off x="917497" y="2309770"/>
                <a:ext cx="1429598" cy="677103"/>
              </a:xfrm>
              <a:prstGeom prst="roundRect">
                <a:avLst/>
              </a:prstGeom>
              <a:solidFill>
                <a:srgbClr val="FFDE76">
                  <a:alpha val="64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Block</a:t>
                </a:r>
                <a:r>
                  <a:rPr kumimoji="1" lang="zh-CN" altLang="en-US"/>
                  <a:t> </a:t>
                </a:r>
                <a:r>
                  <a:rPr kumimoji="1" lang="en-US" altLang="zh-CN" dirty="0"/>
                  <a:t>2 :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0F27ADE8-F475-574D-9DAE-F78273C9A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7" y="2309770"/>
                <a:ext cx="1429598" cy="67710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2E001A7F-8FF4-6B4F-82E1-815F3AC5E142}"/>
                  </a:ext>
                </a:extLst>
              </p:cNvPr>
              <p:cNvSpPr/>
              <p:nvPr/>
            </p:nvSpPr>
            <p:spPr>
              <a:xfrm>
                <a:off x="917497" y="2986873"/>
                <a:ext cx="1429598" cy="677103"/>
              </a:xfrm>
              <a:prstGeom prst="roundRect">
                <a:avLst/>
              </a:prstGeom>
              <a:solidFill>
                <a:srgbClr val="ECB693">
                  <a:alpha val="63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Block</a:t>
                </a:r>
                <a:r>
                  <a:rPr kumimoji="1" lang="zh-CN" altLang="en-US"/>
                  <a:t> </a:t>
                </a:r>
                <a:r>
                  <a:rPr kumimoji="1" lang="en-US" altLang="zh-CN" dirty="0"/>
                  <a:t>3 :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2E001A7F-8FF4-6B4F-82E1-815F3AC5E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7" y="2986873"/>
                <a:ext cx="1429598" cy="67710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296B3B71-DFA2-BB4E-99A8-99F23CAC5022}"/>
                  </a:ext>
                </a:extLst>
              </p:cNvPr>
              <p:cNvSpPr/>
              <p:nvPr/>
            </p:nvSpPr>
            <p:spPr>
              <a:xfrm>
                <a:off x="917497" y="3663976"/>
                <a:ext cx="1429598" cy="677103"/>
              </a:xfrm>
              <a:prstGeom prst="roundRect">
                <a:avLst/>
              </a:prstGeom>
              <a:solidFill>
                <a:srgbClr val="EB9F99">
                  <a:alpha val="63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Block</a:t>
                </a:r>
                <a:r>
                  <a:rPr kumimoji="1" lang="zh-CN" altLang="en-US"/>
                  <a:t> </a:t>
                </a:r>
                <a:r>
                  <a:rPr kumimoji="1" lang="en-US" altLang="zh-CN" dirty="0"/>
                  <a:t>4 :</a:t>
                </a:r>
                <a:r>
                  <a:rPr kumimoji="1" lang="zh-CN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kumimoji="1" lang="zh-CN" altLang="en-US"/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296B3B71-DFA2-BB4E-99A8-99F23CAC5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97" y="3663976"/>
                <a:ext cx="1429598" cy="67710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B3A4F98-3E7A-2F4E-9DCE-F2645D7EC097}"/>
                  </a:ext>
                </a:extLst>
              </p:cNvPr>
              <p:cNvSpPr txBox="1"/>
              <p:nvPr/>
            </p:nvSpPr>
            <p:spPr>
              <a:xfrm>
                <a:off x="3191582" y="2903786"/>
                <a:ext cx="4049485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kumimoji="1" lang="zh-CN" alt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kumimoji="1"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B3A4F98-3E7A-2F4E-9DCE-F2645D7EC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582" y="2903786"/>
                <a:ext cx="4049485" cy="525016"/>
              </a:xfrm>
              <a:prstGeom prst="rect">
                <a:avLst/>
              </a:prstGeom>
              <a:blipFill>
                <a:blip r:embed="rId7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71B2914-FDF8-0B4D-AB3A-D848F52FA58E}"/>
                  </a:ext>
                </a:extLst>
              </p:cNvPr>
              <p:cNvSpPr txBox="1"/>
              <p:nvPr/>
            </p:nvSpPr>
            <p:spPr>
              <a:xfrm>
                <a:off x="3716978" y="1698994"/>
                <a:ext cx="2683822" cy="777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71B2914-FDF8-0B4D-AB3A-D848F52F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978" y="1698994"/>
                <a:ext cx="2683822" cy="777649"/>
              </a:xfrm>
              <a:prstGeom prst="rect">
                <a:avLst/>
              </a:prstGeom>
              <a:blipFill>
                <a:blip r:embed="rId8"/>
                <a:stretch>
                  <a:fillRect t="-111290" b="-17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F189389-5A55-CF48-BAC0-E68A4560536D}"/>
                  </a:ext>
                </a:extLst>
              </p:cNvPr>
              <p:cNvSpPr txBox="1"/>
              <p:nvPr/>
            </p:nvSpPr>
            <p:spPr>
              <a:xfrm>
                <a:off x="3902567" y="2626787"/>
                <a:ext cx="22266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F189389-5A55-CF48-BAC0-E68A45605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567" y="2626787"/>
                <a:ext cx="2226623" cy="276999"/>
              </a:xfrm>
              <a:prstGeom prst="rect">
                <a:avLst/>
              </a:prstGeom>
              <a:blipFill>
                <a:blip r:embed="rId9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D04D53B-563E-454A-8312-6BAE1482D9DE}"/>
                  </a:ext>
                </a:extLst>
              </p:cNvPr>
              <p:cNvSpPr txBox="1"/>
              <p:nvPr/>
            </p:nvSpPr>
            <p:spPr>
              <a:xfrm>
                <a:off x="3621976" y="3559679"/>
                <a:ext cx="2873826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+1∈(1, 9)</m:t>
                      </m:r>
                    </m:oMath>
                  </m:oMathPara>
                </a14:m>
                <a:endParaRPr kumimoji="1"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D04D53B-563E-454A-8312-6BAE1482D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76" y="3559679"/>
                <a:ext cx="2873826" cy="298415"/>
              </a:xfrm>
              <a:prstGeom prst="rect">
                <a:avLst/>
              </a:prstGeom>
              <a:blipFill>
                <a:blip r:embed="rId10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线形标注 2 (带边框和强调线) 14">
                <a:extLst>
                  <a:ext uri="{FF2B5EF4-FFF2-40B4-BE49-F238E27FC236}">
                    <a16:creationId xmlns:a16="http://schemas.microsoft.com/office/drawing/2014/main" id="{E763A10A-47CB-0040-87DA-DB5F3FF60030}"/>
                  </a:ext>
                </a:extLst>
              </p:cNvPr>
              <p:cNvSpPr/>
              <p:nvPr/>
            </p:nvSpPr>
            <p:spPr>
              <a:xfrm>
                <a:off x="6400800" y="2108759"/>
                <a:ext cx="2386939" cy="578297"/>
              </a:xfrm>
              <a:prstGeom prst="accent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06339"/>
                  <a:gd name="adj6" fmla="val -38077"/>
                </a:avLst>
              </a:prstGeom>
              <a:solidFill>
                <a:srgbClr val="39CDE7"/>
              </a:solidFill>
              <a:ln>
                <a:solidFill>
                  <a:srgbClr val="39CD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value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" altLang="zh-CN" dirty="0"/>
                  <a:t>Variance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线形标注 2 (带边框和强调线) 14">
                <a:extLst>
                  <a:ext uri="{FF2B5EF4-FFF2-40B4-BE49-F238E27FC236}">
                    <a16:creationId xmlns:a16="http://schemas.microsoft.com/office/drawing/2014/main" id="{E763A10A-47CB-0040-87DA-DB5F3FF60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108759"/>
                <a:ext cx="2386939" cy="578297"/>
              </a:xfrm>
              <a:prstGeom prst="accent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06339"/>
                  <a:gd name="adj6" fmla="val -38077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39CDE7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1D9C9164-8142-414B-BBCF-417B584F7426}"/>
              </a:ext>
            </a:extLst>
          </p:cNvPr>
          <p:cNvSpPr/>
          <p:nvPr/>
        </p:nvSpPr>
        <p:spPr>
          <a:xfrm>
            <a:off x="1067088" y="540171"/>
            <a:ext cx="6583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We</a:t>
            </a:r>
            <a:r>
              <a:rPr lang="zh-CN" altLang="en-US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used</a:t>
            </a:r>
            <a:r>
              <a:rPr lang="zh-CN" altLang="en-US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b="1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s</a:t>
            </a:r>
            <a:r>
              <a:rPr lang="en" altLang="zh-CN" sz="1600" b="1" i="1" dirty="0" err="1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tochastic</a:t>
            </a:r>
            <a:r>
              <a:rPr lang="en" altLang="zh-CN" sz="1600" b="1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 gradient descent</a:t>
            </a:r>
            <a:r>
              <a:rPr lang="en-US" altLang="zh-CN" sz="1600" b="1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(SGD</a:t>
            </a:r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)</a:t>
            </a:r>
            <a:r>
              <a:rPr lang="zh-CN" altLang="en-US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to</a:t>
            </a:r>
            <a:r>
              <a:rPr lang="zh-CN" altLang="en-US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get</a:t>
            </a:r>
            <a:r>
              <a:rPr lang="zh-CN" altLang="en-US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its</a:t>
            </a:r>
            <a:r>
              <a:rPr lang="zh-CN" altLang="en-US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optimal</a:t>
            </a:r>
            <a:r>
              <a:rPr lang="zh-CN" altLang="en-US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parameters!</a:t>
            </a:r>
            <a:endParaRPr lang="zh-CN" altLang="en-US" sz="1600" i="1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线形标注 2 (带边框和强调线) 16">
                <a:extLst>
                  <a:ext uri="{FF2B5EF4-FFF2-40B4-BE49-F238E27FC236}">
                    <a16:creationId xmlns:a16="http://schemas.microsoft.com/office/drawing/2014/main" id="{8C31607B-46F8-6849-B2EA-9EBA2E265E24}"/>
                  </a:ext>
                </a:extLst>
              </p:cNvPr>
              <p:cNvSpPr/>
              <p:nvPr/>
            </p:nvSpPr>
            <p:spPr>
              <a:xfrm>
                <a:off x="6371946" y="1334774"/>
                <a:ext cx="2386939" cy="578297"/>
              </a:xfrm>
              <a:prstGeom prst="accent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06339"/>
                  <a:gd name="adj6" fmla="val -38077"/>
                </a:avLst>
              </a:prstGeom>
              <a:solidFill>
                <a:srgbClr val="39CDE7"/>
              </a:solidFill>
              <a:ln>
                <a:solidFill>
                  <a:srgbClr val="39CD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particles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7" name="线形标注 2 (带边框和强调线) 16">
                <a:extLst>
                  <a:ext uri="{FF2B5EF4-FFF2-40B4-BE49-F238E27FC236}">
                    <a16:creationId xmlns:a16="http://schemas.microsoft.com/office/drawing/2014/main" id="{8C31607B-46F8-6849-B2EA-9EBA2E265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946" y="1334774"/>
                <a:ext cx="2386939" cy="578297"/>
              </a:xfrm>
              <a:prstGeom prst="accent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06339"/>
                  <a:gd name="adj6" fmla="val -38077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39CDE7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0DBCDC2-46C8-3C4E-93A0-E0EA371AB77F}"/>
                  </a:ext>
                </a:extLst>
              </p:cNvPr>
              <p:cNvSpPr/>
              <p:nvPr/>
            </p:nvSpPr>
            <p:spPr>
              <a:xfrm>
                <a:off x="3191582" y="4017388"/>
                <a:ext cx="4947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1800" b="1" i="1" smtClean="0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=[−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𝟑𝟕𝟒𝟓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𝟐𝟕𝟓𝟗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𝟏𝟐𝟒𝟒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800" b="1" i="1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𝟎𝟖𝟔𝟐</m:t>
                      </m:r>
                      <m:r>
                        <a:rPr lang="en-US" altLang="zh-CN" sz="1800" b="1" i="1" smtClean="0">
                          <a:solidFill>
                            <a:srgbClr val="39CDE7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800" b="1" dirty="0">
                  <a:solidFill>
                    <a:srgbClr val="39CDE7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0DBCDC2-46C8-3C4E-93A0-E0EA371AB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582" y="4017388"/>
                <a:ext cx="4947188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7E3AE726-5B10-5C4A-92D8-B4CDBB138866}"/>
              </a:ext>
            </a:extLst>
          </p:cNvPr>
          <p:cNvSpPr/>
          <p:nvPr/>
        </p:nvSpPr>
        <p:spPr>
          <a:xfrm>
            <a:off x="3108873" y="4546014"/>
            <a:ext cx="45384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>
                <a:solidFill>
                  <a:srgbClr val="39E780"/>
                </a:solidFill>
                <a:latin typeface="Cambria" panose="02040503050406030204" pitchFamily="18" charset="0"/>
              </a:rPr>
              <a:t>Upper</a:t>
            </a:r>
            <a:r>
              <a:rPr lang="zh-CN" altLang="en-US" sz="1600" i="1" dirty="0">
                <a:solidFill>
                  <a:srgbClr val="39E78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rgbClr val="39E780"/>
                </a:solidFill>
                <a:latin typeface="Cambria" panose="02040503050406030204" pitchFamily="18" charset="0"/>
              </a:rPr>
              <a:t>particles</a:t>
            </a:r>
            <a:r>
              <a:rPr lang="zh-CN" altLang="en-US" sz="1600" i="1" dirty="0">
                <a:solidFill>
                  <a:srgbClr val="39E78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rgbClr val="39E780"/>
                </a:solidFill>
                <a:latin typeface="Cambria" panose="02040503050406030204" pitchFamily="18" charset="0"/>
              </a:rPr>
              <a:t>contribute</a:t>
            </a:r>
            <a:r>
              <a:rPr lang="zh-CN" altLang="en-US" sz="1600" i="1" dirty="0">
                <a:solidFill>
                  <a:srgbClr val="39E78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rgbClr val="39E780"/>
                </a:solidFill>
                <a:latin typeface="Cambria" panose="02040503050406030204" pitchFamily="18" charset="0"/>
              </a:rPr>
              <a:t>more</a:t>
            </a:r>
            <a:r>
              <a:rPr lang="zh-CN" altLang="en-US" sz="1600" i="1" dirty="0">
                <a:solidFill>
                  <a:srgbClr val="39E78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rgbClr val="39E780"/>
                </a:solidFill>
                <a:latin typeface="Cambria" panose="02040503050406030204" pitchFamily="18" charset="0"/>
              </a:rPr>
              <a:t>to</a:t>
            </a:r>
            <a:r>
              <a:rPr lang="zh-CN" altLang="en-US" sz="1600" i="1" dirty="0">
                <a:solidFill>
                  <a:srgbClr val="39E78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b="1" i="1" dirty="0">
                <a:solidFill>
                  <a:srgbClr val="39E780"/>
                </a:solidFill>
                <a:latin typeface="Cambria" panose="02040503050406030204" pitchFamily="18" charset="0"/>
              </a:rPr>
              <a:t>LOW</a:t>
            </a:r>
            <a:r>
              <a:rPr lang="zh-CN" altLang="en-US" sz="1600" b="1" i="1" dirty="0">
                <a:solidFill>
                  <a:srgbClr val="39E78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b="1" i="1" dirty="0">
                <a:solidFill>
                  <a:srgbClr val="39E780"/>
                </a:solidFill>
                <a:latin typeface="Cambria" panose="02040503050406030204" pitchFamily="18" charset="0"/>
              </a:rPr>
              <a:t>QUALITY.</a:t>
            </a:r>
            <a:endParaRPr lang="zh-CN" altLang="en-US" sz="1600" b="1" i="1" dirty="0">
              <a:solidFill>
                <a:srgbClr val="39E78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7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BC451-678A-5149-9BD1-207A307B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205" y="563212"/>
            <a:ext cx="6161348" cy="636000"/>
          </a:xfrm>
        </p:spPr>
        <p:txBody>
          <a:bodyPr/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Combining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0C430D-939A-4140-97F5-85B10D629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321" y="1355078"/>
            <a:ext cx="7211115" cy="2764500"/>
          </a:xfrm>
        </p:spPr>
        <p:txBody>
          <a:bodyPr/>
          <a:lstStyle/>
          <a:p>
            <a:r>
              <a:rPr kumimoji="1" lang="en-US" altLang="zh-CN" dirty="0"/>
              <a:t>Since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6+1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experts,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 </a:t>
            </a:r>
            <a:r>
              <a:rPr kumimoji="1" lang="en-US" altLang="zh-CN" dirty="0"/>
              <a:t>“</a:t>
            </a:r>
            <a:r>
              <a:rPr kumimoji="1" lang="en-US" altLang="zh-CN" sz="3000" b="1" i="1" dirty="0">
                <a:solidFill>
                  <a:srgbClr val="36D14E"/>
                </a:solidFill>
              </a:rPr>
              <a:t>connect</a:t>
            </a:r>
            <a:r>
              <a:rPr kumimoji="1" lang="zh-CN" altLang="en-US" sz="3000" b="1" i="1" dirty="0">
                <a:solidFill>
                  <a:srgbClr val="36D14E"/>
                </a:solidFill>
              </a:rPr>
              <a:t> </a:t>
            </a:r>
            <a:r>
              <a:rPr kumimoji="1" lang="en-US" altLang="zh-CN" sz="3000" b="1" i="1" dirty="0">
                <a:solidFill>
                  <a:srgbClr val="36D14E"/>
                </a:solidFill>
              </a:rPr>
              <a:t>the</a:t>
            </a:r>
            <a:r>
              <a:rPr kumimoji="1" lang="zh-CN" altLang="en-US" sz="3000" b="1" i="1" dirty="0">
                <a:solidFill>
                  <a:srgbClr val="36D14E"/>
                </a:solidFill>
              </a:rPr>
              <a:t> </a:t>
            </a:r>
            <a:r>
              <a:rPr kumimoji="1" lang="en-US" altLang="zh-CN" sz="3000" b="1" i="1" dirty="0">
                <a:solidFill>
                  <a:srgbClr val="36D14E"/>
                </a:solidFill>
              </a:rPr>
              <a:t>experts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combination.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4DEC83-0C27-8543-A19C-19A587DC0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53F4456-0E18-2C42-B123-BF08413671AB}"/>
              </a:ext>
            </a:extLst>
          </p:cNvPr>
          <p:cNvSpPr/>
          <p:nvPr/>
        </p:nvSpPr>
        <p:spPr>
          <a:xfrm>
            <a:off x="2173184" y="2579172"/>
            <a:ext cx="4476997" cy="2388450"/>
          </a:xfrm>
          <a:prstGeom prst="roundRect">
            <a:avLst/>
          </a:prstGeom>
          <a:solidFill>
            <a:srgbClr val="39CDE7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AA21B1A-D1FD-024F-BCD1-EDEC613DC569}"/>
              </a:ext>
            </a:extLst>
          </p:cNvPr>
          <p:cNvSpPr/>
          <p:nvPr/>
        </p:nvSpPr>
        <p:spPr>
          <a:xfrm>
            <a:off x="2411943" y="2678913"/>
            <a:ext cx="1314028" cy="409204"/>
          </a:xfrm>
          <a:prstGeom prst="roundRect">
            <a:avLst/>
          </a:prstGeom>
          <a:solidFill>
            <a:srgbClr val="39E780"/>
          </a:solidFill>
          <a:ln>
            <a:solidFill>
              <a:srgbClr val="59EAC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tx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>
                <a:solidFill>
                  <a:schemeClr val="tx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>
                <a:solidFill>
                  <a:schemeClr val="tx1"/>
                </a:solidFill>
                <a:latin typeface="Cascadia Code" panose="020B0509020204030204" pitchFamily="49" charset="0"/>
              </a:rPr>
              <a:t>1</a:t>
            </a:r>
            <a:endParaRPr kumimoji="1" lang="zh-CN" altLang="en-US" b="1">
              <a:solidFill>
                <a:schemeClr val="tx1"/>
              </a:solidFill>
              <a:latin typeface="Cascadia Code" panose="020B0509020204030204" pitchFamily="49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7EE91C7-7F9E-E145-8AA1-D1A6E78F5700}"/>
              </a:ext>
            </a:extLst>
          </p:cNvPr>
          <p:cNvSpPr/>
          <p:nvPr/>
        </p:nvSpPr>
        <p:spPr>
          <a:xfrm>
            <a:off x="2411943" y="3786668"/>
            <a:ext cx="1314028" cy="409204"/>
          </a:xfrm>
          <a:prstGeom prst="roundRect">
            <a:avLst/>
          </a:prstGeom>
          <a:solidFill>
            <a:srgbClr val="39E780"/>
          </a:solidFill>
          <a:ln>
            <a:solidFill>
              <a:srgbClr val="59EAC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 dirty="0">
                <a:solidFill>
                  <a:schemeClr val="tx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6</a:t>
            </a:r>
            <a:endParaRPr kumimoji="1" lang="zh-CN" altLang="en-US" b="1" dirty="0">
              <a:solidFill>
                <a:schemeClr val="tx1"/>
              </a:solidFill>
              <a:latin typeface="Cascadia Code" panose="020B05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8F8BCB-22B6-0747-B5FC-46DB83CEFA61}"/>
              </a:ext>
            </a:extLst>
          </p:cNvPr>
          <p:cNvSpPr txBox="1"/>
          <p:nvPr/>
        </p:nvSpPr>
        <p:spPr>
          <a:xfrm>
            <a:off x="2667395" y="3243512"/>
            <a:ext cx="104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r>
              <a:rPr kumimoji="1" lang="zh-CN" altLang="en-US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r>
              <a:rPr kumimoji="1" lang="zh-CN" altLang="en-US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endParaRPr kumimoji="1" lang="zh-CN" altLang="en-US" sz="1600" b="1" dirty="0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FDD09BB-AEF2-5745-AE6D-1ACC731C0D74}"/>
              </a:ext>
            </a:extLst>
          </p:cNvPr>
          <p:cNvSpPr/>
          <p:nvPr/>
        </p:nvSpPr>
        <p:spPr>
          <a:xfrm>
            <a:off x="2411942" y="4441299"/>
            <a:ext cx="1314028" cy="409204"/>
          </a:xfrm>
          <a:prstGeom prst="roundRect">
            <a:avLst/>
          </a:prstGeom>
          <a:solidFill>
            <a:srgbClr val="ED9DC6"/>
          </a:solidFill>
          <a:ln>
            <a:solidFill>
              <a:srgbClr val="59EAC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Model</a:t>
            </a:r>
            <a:r>
              <a:rPr kumimoji="1" lang="zh-CN" altLang="en-US" b="1" dirty="0">
                <a:solidFill>
                  <a:schemeClr val="tx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7</a:t>
            </a:r>
            <a:endParaRPr kumimoji="1" lang="zh-CN" altLang="en-US" b="1" dirty="0">
              <a:solidFill>
                <a:schemeClr val="tx1"/>
              </a:solidFill>
              <a:latin typeface="Cascadia Code" panose="020B0509020204030204" pitchFamily="49" charset="0"/>
            </a:endParaRPr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F4637A40-A156-1146-9D29-43DD021448DD}"/>
              </a:ext>
            </a:extLst>
          </p:cNvPr>
          <p:cNvSpPr/>
          <p:nvPr/>
        </p:nvSpPr>
        <p:spPr>
          <a:xfrm>
            <a:off x="4723957" y="3359140"/>
            <a:ext cx="1766204" cy="88414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latin typeface="Century Schoolbook" panose="02040604050505020304" pitchFamily="18" charset="0"/>
              </a:rPr>
              <a:t>Combining</a:t>
            </a:r>
            <a:endParaRPr kumimoji="1" lang="zh-CN" altLang="en-US" b="1" i="1" dirty="0">
              <a:latin typeface="Century Schoolbook" panose="02040604050505020304" pitchFamily="18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C9B0DD8F-F383-ED43-9C76-3261123C24D2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725971" y="2883515"/>
            <a:ext cx="1219023" cy="917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C0EE57F-045A-EA40-BE48-0361C04CD05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725971" y="3801215"/>
            <a:ext cx="1219023" cy="190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539B33C-2F5C-0543-852D-FBF14120452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725970" y="3801215"/>
            <a:ext cx="1219024" cy="844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42AD4-719B-644E-80E8-1CF7E3A7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088" y="661290"/>
            <a:ext cx="5972100" cy="636000"/>
          </a:xfrm>
        </p:spPr>
        <p:txBody>
          <a:bodyPr/>
          <a:lstStyle/>
          <a:p>
            <a:r>
              <a:rPr kumimoji="1" lang="en-US" altLang="zh-CN" dirty="0"/>
              <a:t>Details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Combining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25A6E-6FEE-7E40-84C1-F4934BD77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F9EF935-9B3F-9D41-924C-A03E7D24546C}"/>
              </a:ext>
            </a:extLst>
          </p:cNvPr>
          <p:cNvSpPr/>
          <p:nvPr/>
        </p:nvSpPr>
        <p:spPr>
          <a:xfrm>
            <a:off x="960210" y="1211283"/>
            <a:ext cx="6521244" cy="3694737"/>
          </a:xfrm>
          <a:prstGeom prst="roundRect">
            <a:avLst/>
          </a:prstGeom>
          <a:solidFill>
            <a:srgbClr val="39CDE7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371C00C-F114-164B-A9FE-960610A4CC6D}"/>
              </a:ext>
            </a:extLst>
          </p:cNvPr>
          <p:cNvSpPr/>
          <p:nvPr/>
        </p:nvSpPr>
        <p:spPr>
          <a:xfrm>
            <a:off x="1330037" y="2073956"/>
            <a:ext cx="1495629" cy="425819"/>
          </a:xfrm>
          <a:prstGeom prst="roundRect">
            <a:avLst/>
          </a:prstGeom>
          <a:solidFill>
            <a:srgbClr val="39E78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CNN</a:t>
            </a:r>
            <a:r>
              <a:rPr kumimoji="1" lang="zh-CN" altLang="en-US" b="1" dirty="0">
                <a:solidFill>
                  <a:schemeClr val="tx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1</a:t>
            </a:r>
            <a:endParaRPr kumimoji="1" lang="zh-CN" altLang="en-US" b="1" dirty="0">
              <a:solidFill>
                <a:schemeClr val="tx1"/>
              </a:solidFill>
              <a:latin typeface="Cascadia Code" panose="020B0509020204030204" pitchFamily="49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28AA322-B4D6-024F-93BC-4E7762B34179}"/>
              </a:ext>
            </a:extLst>
          </p:cNvPr>
          <p:cNvSpPr/>
          <p:nvPr/>
        </p:nvSpPr>
        <p:spPr>
          <a:xfrm>
            <a:off x="1330037" y="3181711"/>
            <a:ext cx="1495629" cy="425819"/>
          </a:xfrm>
          <a:prstGeom prst="roundRect">
            <a:avLst/>
          </a:prstGeom>
          <a:solidFill>
            <a:srgbClr val="39E78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CNN</a:t>
            </a:r>
            <a:r>
              <a:rPr kumimoji="1" lang="zh-CN" altLang="en-US" b="1" dirty="0">
                <a:solidFill>
                  <a:schemeClr val="tx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6</a:t>
            </a:r>
            <a:endParaRPr kumimoji="1" lang="zh-CN" altLang="en-US" b="1" dirty="0">
              <a:solidFill>
                <a:schemeClr val="tx1"/>
              </a:solidFill>
              <a:latin typeface="Cascadia Code" panose="020B05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520E7B-4963-7549-9E0E-9F34BD1F6150}"/>
              </a:ext>
            </a:extLst>
          </p:cNvPr>
          <p:cNvSpPr txBox="1"/>
          <p:nvPr/>
        </p:nvSpPr>
        <p:spPr>
          <a:xfrm>
            <a:off x="1557688" y="2543475"/>
            <a:ext cx="875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r>
              <a:rPr kumimoji="1" lang="zh-CN" altLang="en-US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r>
              <a:rPr kumimoji="1" lang="zh-CN" altLang="en-US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sz="1600" b="1" dirty="0">
                <a:solidFill>
                  <a:schemeClr val="bg1"/>
                </a:solidFill>
                <a:latin typeface="Cascadia Code" panose="020B0509020204030204" pitchFamily="49" charset="0"/>
              </a:rPr>
              <a:t>.</a:t>
            </a:r>
            <a:endParaRPr kumimoji="1" lang="zh-CN" altLang="en-US" sz="1600" b="1" dirty="0">
              <a:solidFill>
                <a:schemeClr val="bg1"/>
              </a:solidFill>
              <a:latin typeface="Cascadia Code" panose="020B0509020204030204" pitchFamily="49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B540C5D-F0F6-6D43-826A-7E6118BF472F}"/>
              </a:ext>
            </a:extLst>
          </p:cNvPr>
          <p:cNvSpPr/>
          <p:nvPr/>
        </p:nvSpPr>
        <p:spPr>
          <a:xfrm>
            <a:off x="1116280" y="3836342"/>
            <a:ext cx="2353546" cy="666034"/>
          </a:xfrm>
          <a:prstGeom prst="roundRect">
            <a:avLst/>
          </a:prstGeom>
          <a:solidFill>
            <a:srgbClr val="ED9DC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Sigmoid</a:t>
            </a:r>
            <a:r>
              <a:rPr kumimoji="1" lang="zh-CN" altLang="en-US" b="1" dirty="0">
                <a:solidFill>
                  <a:schemeClr val="tx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Regressor</a:t>
            </a:r>
            <a:r>
              <a:rPr kumimoji="1" lang="zh-CN" altLang="en-US" b="1" dirty="0">
                <a:solidFill>
                  <a:schemeClr val="tx1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  <a:latin typeface="Cascadia Code" panose="020B0509020204030204" pitchFamily="49" charset="0"/>
              </a:rPr>
              <a:t>7</a:t>
            </a:r>
            <a:endParaRPr kumimoji="1" lang="zh-CN" altLang="en-US" b="1" dirty="0">
              <a:solidFill>
                <a:schemeClr val="tx1"/>
              </a:solidFill>
              <a:latin typeface="Cascadia Code" panose="020B0509020204030204" pitchFamily="49" charset="0"/>
            </a:endParaRPr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3C1341E5-E196-CE40-B5F4-61656F64BE18}"/>
              </a:ext>
            </a:extLst>
          </p:cNvPr>
          <p:cNvSpPr/>
          <p:nvPr/>
        </p:nvSpPr>
        <p:spPr>
          <a:xfrm>
            <a:off x="4674829" y="2468637"/>
            <a:ext cx="2614971" cy="136770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i="1" dirty="0">
                <a:latin typeface="Century Schoolbook" panose="02040604050505020304" pitchFamily="18" charset="0"/>
              </a:rPr>
              <a:t>1+8×Sigmoid(</a:t>
            </a:r>
            <a:r>
              <a:rPr kumimoji="1" lang="en-US" altLang="zh-CN" sz="1200" b="1" i="1" dirty="0" err="1">
                <a:latin typeface="Century Schoolbook" panose="02040604050505020304" pitchFamily="18" charset="0"/>
              </a:rPr>
              <a:t>wx+b</a:t>
            </a:r>
            <a:r>
              <a:rPr kumimoji="1" lang="en-US" altLang="zh-CN" sz="1200" b="1" i="1" dirty="0">
                <a:latin typeface="Century Schoolbook" panose="02040604050505020304" pitchFamily="18" charset="0"/>
              </a:rPr>
              <a:t>)</a:t>
            </a:r>
            <a:endParaRPr kumimoji="1" lang="zh-CN" altLang="en-US" sz="1200" b="1" i="1" dirty="0">
              <a:latin typeface="Century Schoolbook" panose="02040604050505020304" pitchFamily="18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4E6832F-7538-5242-864F-978A2A70B3F3}"/>
              </a:ext>
            </a:extLst>
          </p:cNvPr>
          <p:cNvCxnSpPr>
            <a:cxnSpLocks/>
            <a:stCxn id="7" idx="3"/>
            <a:endCxn id="15" idx="2"/>
          </p:cNvCxnSpPr>
          <p:nvPr/>
        </p:nvCxnSpPr>
        <p:spPr>
          <a:xfrm>
            <a:off x="2825666" y="2286866"/>
            <a:ext cx="484231" cy="538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D4E71A2-1BFB-6C40-AD7F-CB9C363F7D4B}"/>
              </a:ext>
            </a:extLst>
          </p:cNvPr>
          <p:cNvCxnSpPr>
            <a:cxnSpLocks/>
            <a:stCxn id="8" idx="3"/>
            <a:endCxn id="15" idx="2"/>
          </p:cNvCxnSpPr>
          <p:nvPr/>
        </p:nvCxnSpPr>
        <p:spPr>
          <a:xfrm flipV="1">
            <a:off x="2825666" y="2825174"/>
            <a:ext cx="484231" cy="569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FC9575D-CDFB-6A47-B704-8793D5C709F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469826" y="3152490"/>
            <a:ext cx="1546929" cy="1016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F4F03DA8-54DE-E345-9334-10252D6E837E}"/>
              </a:ext>
            </a:extLst>
          </p:cNvPr>
          <p:cNvSpPr/>
          <p:nvPr/>
        </p:nvSpPr>
        <p:spPr>
          <a:xfrm>
            <a:off x="3309897" y="2468637"/>
            <a:ext cx="720772" cy="713074"/>
          </a:xfrm>
          <a:prstGeom prst="ellipse">
            <a:avLst/>
          </a:prstGeom>
          <a:solidFill>
            <a:srgbClr val="34D0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scadia Code" panose="020B0509020204030204" pitchFamily="49" charset="0"/>
              </a:rPr>
              <a:t>AVG</a:t>
            </a:r>
            <a:endParaRPr kumimoji="1" lang="zh-CN" altLang="en-US" dirty="0">
              <a:solidFill>
                <a:schemeClr val="tx1"/>
              </a:solidFill>
              <a:latin typeface="Cascadia Code" panose="020B0509020204030204" pitchFamily="49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3A60076-F1EC-A945-8C84-2FED8A3E41CD}"/>
              </a:ext>
            </a:extLst>
          </p:cNvPr>
          <p:cNvCxnSpPr>
            <a:cxnSpLocks/>
            <a:stCxn id="15" idx="6"/>
            <a:endCxn id="11" idx="1"/>
          </p:cNvCxnSpPr>
          <p:nvPr/>
        </p:nvCxnSpPr>
        <p:spPr>
          <a:xfrm>
            <a:off x="4030669" y="2825174"/>
            <a:ext cx="986086" cy="327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435841D6-5039-9244-87B8-AAC994DB4CDD}"/>
              </a:ext>
            </a:extLst>
          </p:cNvPr>
          <p:cNvSpPr/>
          <p:nvPr/>
        </p:nvSpPr>
        <p:spPr>
          <a:xfrm>
            <a:off x="1067088" y="540171"/>
            <a:ext cx="5899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We</a:t>
            </a:r>
            <a:r>
              <a:rPr lang="zh-CN" altLang="en-US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used</a:t>
            </a:r>
            <a:r>
              <a:rPr lang="zh-CN" altLang="en-US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b="1" i="1" dirty="0">
                <a:solidFill>
                  <a:srgbClr val="36D14E"/>
                </a:solidFill>
                <a:latin typeface="Cambria" panose="02040503050406030204" pitchFamily="18" charset="0"/>
              </a:rPr>
              <a:t>s</a:t>
            </a:r>
            <a:r>
              <a:rPr lang="en" altLang="zh-CN" sz="1600" b="1" i="1" dirty="0" err="1">
                <a:solidFill>
                  <a:srgbClr val="36D14E"/>
                </a:solidFill>
                <a:latin typeface="Cambria" panose="02040503050406030204" pitchFamily="18" charset="0"/>
              </a:rPr>
              <a:t>tochastic</a:t>
            </a:r>
            <a:r>
              <a:rPr lang="en" altLang="zh-CN" sz="1600" b="1" i="1" dirty="0">
                <a:solidFill>
                  <a:srgbClr val="36D14E"/>
                </a:solidFill>
                <a:latin typeface="Cambria" panose="02040503050406030204" pitchFamily="18" charset="0"/>
              </a:rPr>
              <a:t> gradient descent</a:t>
            </a:r>
            <a:r>
              <a:rPr lang="en-US" altLang="zh-CN" sz="1600" b="1" i="1" dirty="0">
                <a:solidFill>
                  <a:srgbClr val="36D14E"/>
                </a:solidFill>
                <a:latin typeface="Cambria" panose="02040503050406030204" pitchFamily="18" charset="0"/>
              </a:rPr>
              <a:t>(SGD</a:t>
            </a:r>
            <a:r>
              <a:rPr lang="en-US" altLang="zh-CN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)</a:t>
            </a:r>
            <a:r>
              <a:rPr lang="zh-CN" altLang="en-US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to</a:t>
            </a:r>
            <a:r>
              <a:rPr lang="zh-CN" altLang="en-US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get</a:t>
            </a:r>
            <a:r>
              <a:rPr lang="zh-CN" altLang="en-US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the</a:t>
            </a:r>
            <a:r>
              <a:rPr lang="zh-CN" altLang="en-US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i="1" dirty="0">
                <a:solidFill>
                  <a:srgbClr val="36D14E"/>
                </a:solidFill>
                <a:latin typeface="Cambria" panose="02040503050406030204" pitchFamily="18" charset="0"/>
              </a:rPr>
              <a:t>parameters!</a:t>
            </a:r>
            <a:endParaRPr lang="zh-CN" altLang="en-US" sz="1600" i="1" dirty="0">
              <a:solidFill>
                <a:srgbClr val="36D14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92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483069" y="1811950"/>
            <a:ext cx="413844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4</a:t>
            </a:r>
            <a:r>
              <a:rPr lang="en" dirty="0"/>
              <a:t>.</a:t>
            </a:r>
            <a:br>
              <a:rPr lang="en" dirty="0"/>
            </a:br>
            <a:r>
              <a:rPr lang="en-US" altLang="zh-CN" dirty="0"/>
              <a:t>Conclusions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Highlights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21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ctrTitle" idx="4294967295"/>
          </p:nvPr>
        </p:nvSpPr>
        <p:spPr>
          <a:xfrm>
            <a:off x="1149927" y="481752"/>
            <a:ext cx="6345382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5400" dirty="0">
                <a:solidFill>
                  <a:srgbClr val="FFCC00"/>
                </a:solidFill>
              </a:rPr>
              <a:t>End to End</a:t>
            </a:r>
            <a:r>
              <a:rPr lang="zh-CN" altLang="en-US" sz="5400" dirty="0">
                <a:solidFill>
                  <a:srgbClr val="FFCC00"/>
                </a:solidFill>
              </a:rPr>
              <a:t> </a:t>
            </a:r>
            <a:r>
              <a:rPr lang="en" sz="5400" dirty="0">
                <a:solidFill>
                  <a:srgbClr val="FFCC00"/>
                </a:solidFill>
              </a:rPr>
              <a:t>CNN</a:t>
            </a:r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4294967295"/>
          </p:nvPr>
        </p:nvSpPr>
        <p:spPr>
          <a:xfrm>
            <a:off x="1149927" y="1016460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Powerful image feature extraction</a:t>
            </a:r>
          </a:p>
          <a:p>
            <a:pPr marL="0" lvl="0" indent="0">
              <a:buNone/>
            </a:pPr>
            <a:endParaRPr lang="en" sz="18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ctrTitle" idx="4294967295"/>
          </p:nvPr>
        </p:nvSpPr>
        <p:spPr>
          <a:xfrm>
            <a:off x="1149927" y="2652084"/>
            <a:ext cx="6858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5400" dirty="0">
                <a:solidFill>
                  <a:srgbClr val="FF0066"/>
                </a:solidFill>
              </a:rPr>
              <a:t>Block Based Methods</a:t>
            </a:r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4294967295"/>
          </p:nvPr>
        </p:nvSpPr>
        <p:spPr>
          <a:xfrm>
            <a:off x="1149927" y="3186792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sz="1800" dirty="0"/>
              <a:t>Utilize the distribution information of particles</a:t>
            </a:r>
          </a:p>
          <a:p>
            <a:pPr marL="0" lvl="0" indent="0">
              <a:buNone/>
            </a:pPr>
            <a:endParaRPr lang="en-US" altLang="zh-CN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27" name="Google Shape;327;p30"/>
          <p:cNvSpPr txBox="1">
            <a:spLocks noGrp="1"/>
          </p:cNvSpPr>
          <p:nvPr>
            <p:ph type="ctrTitle" idx="4294967295"/>
          </p:nvPr>
        </p:nvSpPr>
        <p:spPr>
          <a:xfrm>
            <a:off x="1149927" y="1566918"/>
            <a:ext cx="6858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5400" dirty="0">
                <a:solidFill>
                  <a:srgbClr val="FF6600"/>
                </a:solidFill>
              </a:rPr>
              <a:t>Particle</a:t>
            </a:r>
            <a:r>
              <a:rPr lang="zh-CN" altLang="en-US" sz="5400" dirty="0">
                <a:solidFill>
                  <a:srgbClr val="FF6600"/>
                </a:solidFill>
              </a:rPr>
              <a:t> </a:t>
            </a:r>
            <a:r>
              <a:rPr lang="en" sz="5400" dirty="0">
                <a:solidFill>
                  <a:srgbClr val="FF6600"/>
                </a:solidFill>
              </a:rPr>
              <a:t>Extractor </a:t>
            </a:r>
            <a:endParaRPr sz="5400" dirty="0">
              <a:solidFill>
                <a:srgbClr val="FF6600"/>
              </a:solidFill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subTitle" idx="4294967295"/>
          </p:nvPr>
        </p:nvSpPr>
        <p:spPr>
          <a:xfrm>
            <a:off x="1149927" y="2101626"/>
            <a:ext cx="6858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Add the information of particle numbers, as CNN is not good counting</a:t>
            </a:r>
          </a:p>
          <a:p>
            <a:pPr marL="0" lvl="0" indent="0">
              <a:buNone/>
            </a:pPr>
            <a:endParaRPr lang="en" sz="1800"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9" name="Google Shape;325;p30">
            <a:extLst>
              <a:ext uri="{FF2B5EF4-FFF2-40B4-BE49-F238E27FC236}">
                <a16:creationId xmlns:a16="http://schemas.microsoft.com/office/drawing/2014/main" id="{381C3BD2-86C4-B04C-8F58-9F6E3358E269}"/>
              </a:ext>
            </a:extLst>
          </p:cNvPr>
          <p:cNvSpPr txBox="1">
            <a:spLocks/>
          </p:cNvSpPr>
          <p:nvPr/>
        </p:nvSpPr>
        <p:spPr>
          <a:xfrm>
            <a:off x="1149927" y="3649992"/>
            <a:ext cx="68580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" sz="5400" dirty="0">
                <a:solidFill>
                  <a:srgbClr val="F203FC"/>
                </a:solidFill>
              </a:rPr>
              <a:t>Model Combining</a:t>
            </a:r>
          </a:p>
        </p:txBody>
      </p:sp>
      <p:sp>
        <p:nvSpPr>
          <p:cNvPr id="10" name="Google Shape;326;p30">
            <a:extLst>
              <a:ext uri="{FF2B5EF4-FFF2-40B4-BE49-F238E27FC236}">
                <a16:creationId xmlns:a16="http://schemas.microsoft.com/office/drawing/2014/main" id="{76376FAC-16B6-AE42-9D73-5BA859EC02E0}"/>
              </a:ext>
            </a:extLst>
          </p:cNvPr>
          <p:cNvSpPr txBox="1">
            <a:spLocks/>
          </p:cNvSpPr>
          <p:nvPr/>
        </p:nvSpPr>
        <p:spPr>
          <a:xfrm>
            <a:off x="1149927" y="4184700"/>
            <a:ext cx="6034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Make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more objective</a:t>
            </a:r>
            <a:endParaRPr lang="en-US" sz="1800" dirty="0"/>
          </a:p>
        </p:txBody>
      </p:sp>
      <p:sp>
        <p:nvSpPr>
          <p:cNvPr id="11" name="Google Shape;238;p21">
            <a:extLst>
              <a:ext uri="{FF2B5EF4-FFF2-40B4-BE49-F238E27FC236}">
                <a16:creationId xmlns:a16="http://schemas.microsoft.com/office/drawing/2014/main" id="{91400315-8EAE-3443-AA5B-4218F4A67FDE}"/>
              </a:ext>
            </a:extLst>
          </p:cNvPr>
          <p:cNvSpPr txBox="1">
            <a:spLocks/>
          </p:cNvSpPr>
          <p:nvPr/>
        </p:nvSpPr>
        <p:spPr>
          <a:xfrm>
            <a:off x="6222234" y="1015948"/>
            <a:ext cx="2887675" cy="830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altLang="zh-CN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Highlights</a:t>
            </a:r>
            <a:endParaRPr lang="en" sz="32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2" name="Google Shape;241;p21">
            <a:extLst>
              <a:ext uri="{FF2B5EF4-FFF2-40B4-BE49-F238E27FC236}">
                <a16:creationId xmlns:a16="http://schemas.microsoft.com/office/drawing/2014/main" id="{C5FD4245-7432-4441-B3BD-BC877C653EDC}"/>
              </a:ext>
            </a:extLst>
          </p:cNvPr>
          <p:cNvGrpSpPr/>
          <p:nvPr/>
        </p:nvGrpSpPr>
        <p:grpSpPr>
          <a:xfrm>
            <a:off x="7069788" y="424926"/>
            <a:ext cx="755761" cy="804861"/>
            <a:chOff x="6654650" y="3665275"/>
            <a:chExt cx="409100" cy="409125"/>
          </a:xfrm>
        </p:grpSpPr>
        <p:sp>
          <p:nvSpPr>
            <p:cNvPr id="13" name="Google Shape;242;p21">
              <a:extLst>
                <a:ext uri="{FF2B5EF4-FFF2-40B4-BE49-F238E27FC236}">
                  <a16:creationId xmlns:a16="http://schemas.microsoft.com/office/drawing/2014/main" id="{F7E98122-2C16-9F47-9844-CB575B247B0C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43;p21">
              <a:extLst>
                <a:ext uri="{FF2B5EF4-FFF2-40B4-BE49-F238E27FC236}">
                  <a16:creationId xmlns:a16="http://schemas.microsoft.com/office/drawing/2014/main" id="{E5C2BEEC-E417-7C43-8C6F-7E0C283152CE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244;p21">
            <a:extLst>
              <a:ext uri="{FF2B5EF4-FFF2-40B4-BE49-F238E27FC236}">
                <a16:creationId xmlns:a16="http://schemas.microsoft.com/office/drawing/2014/main" id="{77DBC0B4-5694-1044-A332-6065B0EEC491}"/>
              </a:ext>
            </a:extLst>
          </p:cNvPr>
          <p:cNvGrpSpPr/>
          <p:nvPr/>
        </p:nvGrpSpPr>
        <p:grpSpPr>
          <a:xfrm>
            <a:off x="6564089" y="777271"/>
            <a:ext cx="383830" cy="378032"/>
            <a:chOff x="570875" y="4322250"/>
            <a:chExt cx="443300" cy="443325"/>
          </a:xfrm>
        </p:grpSpPr>
        <p:sp>
          <p:nvSpPr>
            <p:cNvPr id="16" name="Google Shape;245;p21">
              <a:extLst>
                <a:ext uri="{FF2B5EF4-FFF2-40B4-BE49-F238E27FC236}">
                  <a16:creationId xmlns:a16="http://schemas.microsoft.com/office/drawing/2014/main" id="{6F138A94-2EFD-6F4F-BEF0-65C52C4AAB8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46;p21">
              <a:extLst>
                <a:ext uri="{FF2B5EF4-FFF2-40B4-BE49-F238E27FC236}">
                  <a16:creationId xmlns:a16="http://schemas.microsoft.com/office/drawing/2014/main" id="{6DDE5464-710A-6E4D-B8B2-17C77B399CE5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47;p21">
              <a:extLst>
                <a:ext uri="{FF2B5EF4-FFF2-40B4-BE49-F238E27FC236}">
                  <a16:creationId xmlns:a16="http://schemas.microsoft.com/office/drawing/2014/main" id="{8B7A8A05-FE4D-0349-888D-8E43A28C3E62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48;p21">
              <a:extLst>
                <a:ext uri="{FF2B5EF4-FFF2-40B4-BE49-F238E27FC236}">
                  <a16:creationId xmlns:a16="http://schemas.microsoft.com/office/drawing/2014/main" id="{F7EA6AD9-B843-8845-8E35-482D608CABD8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6031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233938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800" dirty="0">
                <a:solidFill>
                  <a:srgbClr val="33CCCC"/>
                </a:solidFill>
              </a:rPr>
              <a:t>84.</a:t>
            </a:r>
            <a:r>
              <a:rPr lang="en-US" altLang="zh-CN" sz="12800" dirty="0">
                <a:solidFill>
                  <a:srgbClr val="33CCFF"/>
                </a:solidFill>
              </a:rPr>
              <a:t>960</a:t>
            </a:r>
            <a:r>
              <a:rPr lang="en-US" altLang="zh-CN" sz="12800" dirty="0">
                <a:solidFill>
                  <a:srgbClr val="6699FF"/>
                </a:solidFill>
              </a:rPr>
              <a:t>%</a:t>
            </a:r>
            <a:endParaRPr sz="12800" dirty="0">
              <a:solidFill>
                <a:srgbClr val="6699FF"/>
              </a:solidFill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349918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R-square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dirty="0"/>
          </a:p>
        </p:txBody>
      </p:sp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836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483069" y="1811950"/>
            <a:ext cx="413844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5</a:t>
            </a:r>
            <a:r>
              <a:rPr lang="en" dirty="0"/>
              <a:t>.</a:t>
            </a:r>
            <a:br>
              <a:rPr lang="en" dirty="0"/>
            </a:b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solution.</a:t>
            </a: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47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dirty="0"/>
          </a:p>
        </p:txBody>
      </p:sp>
      <p:sp>
        <p:nvSpPr>
          <p:cNvPr id="288" name="Google Shape;288;p26"/>
          <p:cNvSpPr/>
          <p:nvPr/>
        </p:nvSpPr>
        <p:spPr>
          <a:xfrm>
            <a:off x="2983325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000" b="1" dirty="0"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ind"/>
                <a:ea typeface="Hind"/>
                <a:cs typeface="Hind"/>
                <a:sym typeface="Hind"/>
              </a:rPr>
              <a:t>Economic</a:t>
            </a:r>
            <a:endParaRPr sz="2000" b="1" dirty="0"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16120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ind"/>
                <a:ea typeface="Hind"/>
                <a:cs typeface="Hind"/>
                <a:sym typeface="Hind"/>
              </a:rPr>
              <a:t>Efficient</a:t>
            </a:r>
            <a:endParaRPr sz="2000" b="1" dirty="0"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480545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ind"/>
                <a:ea typeface="Hind"/>
                <a:cs typeface="Hind"/>
                <a:sym typeface="Hind"/>
              </a:rPr>
              <a:t>Objective</a:t>
            </a:r>
            <a:r>
              <a:rPr lang="zh-CN" altLang="en-US" sz="2000" b="1" dirty="0"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ind"/>
                <a:ea typeface="Hind"/>
                <a:cs typeface="Hind"/>
                <a:sym typeface="Hind"/>
              </a:rPr>
              <a:t> </a:t>
            </a:r>
            <a:endParaRPr sz="2000" b="1" dirty="0"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5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289" grpId="0" animBg="1"/>
      <p:bldP spid="29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762FF55C-8058-F849-86E1-C906E5BAB0CE}"/>
              </a:ext>
            </a:extLst>
          </p:cNvPr>
          <p:cNvSpPr/>
          <p:nvPr/>
        </p:nvSpPr>
        <p:spPr>
          <a:xfrm>
            <a:off x="1819729" y="1072243"/>
            <a:ext cx="5497285" cy="2808514"/>
          </a:xfrm>
          <a:prstGeom prst="roundRect">
            <a:avLst/>
          </a:prstGeom>
          <a:solidFill>
            <a:srgbClr val="C367FF">
              <a:alpha val="4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" name="Google Shape;403;p38">
            <a:extLst>
              <a:ext uri="{FF2B5EF4-FFF2-40B4-BE49-F238E27FC236}">
                <a16:creationId xmlns:a16="http://schemas.microsoft.com/office/drawing/2014/main" id="{7482D2A8-60BF-5244-A540-1598C012770A}"/>
              </a:ext>
            </a:extLst>
          </p:cNvPr>
          <p:cNvSpPr txBox="1">
            <a:spLocks/>
          </p:cNvSpPr>
          <p:nvPr/>
        </p:nvSpPr>
        <p:spPr>
          <a:xfrm>
            <a:off x="2194750" y="951750"/>
            <a:ext cx="3691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" sz="6000"/>
              <a:t>THANKS!</a:t>
            </a:r>
            <a:endParaRPr lang="en" sz="6000" dirty="0"/>
          </a:p>
        </p:txBody>
      </p:sp>
      <p:sp>
        <p:nvSpPr>
          <p:cNvPr id="5" name="Google Shape;404;p38">
            <a:extLst>
              <a:ext uri="{FF2B5EF4-FFF2-40B4-BE49-F238E27FC236}">
                <a16:creationId xmlns:a16="http://schemas.microsoft.com/office/drawing/2014/main" id="{297CA4FC-BC09-9541-8E6E-39CB777369F4}"/>
              </a:ext>
            </a:extLst>
          </p:cNvPr>
          <p:cNvSpPr txBox="1">
            <a:spLocks/>
          </p:cNvSpPr>
          <p:nvPr/>
        </p:nvSpPr>
        <p:spPr>
          <a:xfrm>
            <a:off x="2194750" y="1922775"/>
            <a:ext cx="49392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Hind"/>
              <a:buNone/>
            </a:pPr>
            <a:r>
              <a:rPr lang="en-US" altLang="zh-CN" b="1" dirty="0">
                <a:solidFill>
                  <a:srgbClr val="15DEAB"/>
                </a:solidFill>
              </a:rPr>
              <a:t>Team#6 from Tongji University.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1800" b="1" dirty="0"/>
              <a:t>Members</a:t>
            </a:r>
          </a:p>
          <a:p>
            <a:pPr marL="0" indent="0">
              <a:buClr>
                <a:schemeClr val="dk1"/>
              </a:buClr>
              <a:buSzPts val="1100"/>
              <a:buFont typeface="Hind"/>
              <a:buNone/>
            </a:pPr>
            <a:endParaRPr lang="en-US" altLang="zh-CN" sz="18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altLang="zh-CN" sz="18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B197314-223A-E845-95AD-3FE01A50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138481"/>
              </p:ext>
            </p:extLst>
          </p:nvPr>
        </p:nvGraphicFramePr>
        <p:xfrm>
          <a:off x="2194750" y="2919794"/>
          <a:ext cx="545627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8759">
                  <a:extLst>
                    <a:ext uri="{9D8B030D-6E8A-4147-A177-3AD203B41FA5}">
                      <a16:colId xmlns:a16="http://schemas.microsoft.com/office/drawing/2014/main" val="2979626065"/>
                    </a:ext>
                  </a:extLst>
                </a:gridCol>
                <a:gridCol w="1818759">
                  <a:extLst>
                    <a:ext uri="{9D8B030D-6E8A-4147-A177-3AD203B41FA5}">
                      <a16:colId xmlns:a16="http://schemas.microsoft.com/office/drawing/2014/main" val="2742392269"/>
                    </a:ext>
                  </a:extLst>
                </a:gridCol>
                <a:gridCol w="1818759">
                  <a:extLst>
                    <a:ext uri="{9D8B030D-6E8A-4147-A177-3AD203B41FA5}">
                      <a16:colId xmlns:a16="http://schemas.microsoft.com/office/drawing/2014/main" val="3300970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Jiawei</a:t>
                      </a:r>
                      <a:r>
                        <a:rPr lang="zh-CN" altLang="en-US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 </a:t>
                      </a:r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Liu</a:t>
                      </a:r>
                      <a:endParaRPr lang="zh-CN" altLang="en-US" b="1" i="1" dirty="0">
                        <a:solidFill>
                          <a:schemeClr val="bg1"/>
                        </a:solidFill>
                        <a:latin typeface="Charter" panose="02040503050506020203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Xin</a:t>
                      </a:r>
                      <a:r>
                        <a:rPr lang="zh-CN" altLang="en-US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 </a:t>
                      </a:r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Wen</a:t>
                      </a:r>
                      <a:endParaRPr lang="zh-CN" altLang="en-US" b="1" i="1" dirty="0">
                        <a:solidFill>
                          <a:schemeClr val="bg1"/>
                        </a:solidFill>
                        <a:latin typeface="Charter" panose="02040503050506020203" pitchFamily="18" charset="0"/>
                      </a:endParaRP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i="1" dirty="0" err="1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Renfeng</a:t>
                      </a:r>
                      <a:r>
                        <a:rPr lang="zh-CN" altLang="en-US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 </a:t>
                      </a:r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Peng</a:t>
                      </a:r>
                      <a:endParaRPr lang="zh-CN" altLang="en-US" b="1" i="1" dirty="0">
                        <a:solidFill>
                          <a:schemeClr val="bg1"/>
                        </a:solidFill>
                        <a:latin typeface="Charter" panose="020405030505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47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i="1" dirty="0" err="1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Kun</a:t>
                      </a:r>
                      <a:r>
                        <a:rPr lang="zh-CN" altLang="en-US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 </a:t>
                      </a:r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Liu</a:t>
                      </a:r>
                      <a:endParaRPr lang="zh-CN" altLang="en-US" b="1" i="1" dirty="0">
                        <a:solidFill>
                          <a:schemeClr val="bg1"/>
                        </a:solidFill>
                        <a:latin typeface="Charter" panose="02040503050506020203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i="1" dirty="0" err="1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Ziming</a:t>
                      </a:r>
                      <a:r>
                        <a:rPr lang="zh-CN" altLang="en-US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 </a:t>
                      </a:r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Cheng</a:t>
                      </a:r>
                      <a:endParaRPr lang="zh-CN" altLang="en-US" b="1" i="1" dirty="0">
                        <a:solidFill>
                          <a:schemeClr val="bg1"/>
                        </a:solidFill>
                        <a:latin typeface="Charter" panose="020405030505060202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dirty="0" err="1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Haoran</a:t>
                      </a:r>
                      <a:r>
                        <a:rPr lang="zh-CN" altLang="en-US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 </a:t>
                      </a:r>
                      <a:r>
                        <a:rPr lang="en-US" altLang="zh-CN" b="1" i="1" dirty="0">
                          <a:solidFill>
                            <a:schemeClr val="bg1"/>
                          </a:solidFill>
                          <a:latin typeface="Charter" panose="02040503050506020203" pitchFamily="18" charset="0"/>
                        </a:rPr>
                        <a:t>Zhang</a:t>
                      </a:r>
                      <a:endParaRPr lang="zh-CN" altLang="en-US" b="1" i="1" dirty="0">
                        <a:solidFill>
                          <a:schemeClr val="bg1"/>
                        </a:solidFill>
                        <a:latin typeface="Charter" panose="020405030505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32917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D12C82-6DFE-014A-AB97-155D30C5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77" y="627759"/>
            <a:ext cx="2830442" cy="392502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397108-A572-F748-B263-1A51B35A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98" y="931653"/>
            <a:ext cx="5972100" cy="636000"/>
          </a:xfrm>
        </p:spPr>
        <p:txBody>
          <a:bodyPr/>
          <a:lstStyle/>
          <a:p>
            <a:r>
              <a:rPr kumimoji="1" lang="en-US" altLang="zh-CN" dirty="0"/>
              <a:t>Particle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Experts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F7F770-BA69-0E4F-A2FD-91E2F57EEF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073D6D-93A4-A541-8FF3-660AFD513F29}"/>
              </a:ext>
            </a:extLst>
          </p:cNvPr>
          <p:cNvSpPr/>
          <p:nvPr/>
        </p:nvSpPr>
        <p:spPr>
          <a:xfrm>
            <a:off x="890598" y="2012150"/>
            <a:ext cx="4339650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/>
              <a:t>🤷🏻‍♀️🤦🏻‍♀️💁🏻🙋🏻🙍🏻🙆🏻</a:t>
            </a:r>
            <a:endParaRPr lang="en-US" altLang="zh-CN" sz="5400" dirty="0"/>
          </a:p>
          <a:p>
            <a:r>
              <a:rPr lang="en-US" altLang="zh-CN" sz="4800" dirty="0">
                <a:solidFill>
                  <a:srgbClr val="B607F2"/>
                </a:solidFill>
                <a:latin typeface="Cascadia Code" panose="020B0509020204030204" pitchFamily="49" charset="0"/>
              </a:rPr>
              <a:t>7+2+8+9+3+7</a:t>
            </a:r>
          </a:p>
          <a:p>
            <a:pPr algn="ctr"/>
            <a:r>
              <a:rPr lang="en-US" altLang="zh-CN" sz="4800" dirty="0">
                <a:solidFill>
                  <a:srgbClr val="B607F2"/>
                </a:solidFill>
                <a:latin typeface="Cascadia Code" panose="020B0509020204030204" pitchFamily="49" charset="0"/>
              </a:rPr>
              <a:t>6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E82EA7-9888-024B-88B7-56B975A84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83" t="44805" r="11674" b="35236"/>
          <a:stretch/>
        </p:blipFill>
        <p:spPr>
          <a:xfrm>
            <a:off x="5987022" y="1518462"/>
            <a:ext cx="2000956" cy="19539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CE46E0-0066-C843-8A71-1B43BDEE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438" y="1343133"/>
            <a:ext cx="3437741" cy="3269017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4BE0CAB-DE65-8A49-B1FD-AADB85FE522C}"/>
              </a:ext>
            </a:extLst>
          </p:cNvPr>
          <p:cNvCxnSpPr/>
          <p:nvPr/>
        </p:nvCxnSpPr>
        <p:spPr>
          <a:xfrm>
            <a:off x="890598" y="3587055"/>
            <a:ext cx="4339650" cy="0"/>
          </a:xfrm>
          <a:prstGeom prst="line">
            <a:avLst/>
          </a:prstGeom>
          <a:ln>
            <a:solidFill>
              <a:srgbClr val="B60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5318C3F-EA6D-AA4C-A49F-1FF5B956CC46}"/>
              </a:ext>
            </a:extLst>
          </p:cNvPr>
          <p:cNvSpPr txBox="1"/>
          <p:nvPr/>
        </p:nvSpPr>
        <p:spPr>
          <a:xfrm>
            <a:off x="5461352" y="3139472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solidFill>
                  <a:srgbClr val="B607F2"/>
                </a:solidFill>
                <a:latin typeface="Cascadia Code" panose="020B0509020204030204" pitchFamily="49" charset="0"/>
              </a:rPr>
              <a:t>=</a:t>
            </a:r>
            <a:r>
              <a:rPr kumimoji="1" lang="zh-CN" altLang="en-US" sz="5400" dirty="0">
                <a:solidFill>
                  <a:srgbClr val="B607F2"/>
                </a:solidFill>
                <a:latin typeface="Cascadia Code" panose="020B0509020204030204" pitchFamily="49" charset="0"/>
              </a:rPr>
              <a:t> </a:t>
            </a:r>
            <a:r>
              <a:rPr kumimoji="1" lang="en-US" altLang="zh-CN" sz="5400" dirty="0">
                <a:solidFill>
                  <a:srgbClr val="B607F2"/>
                </a:solidFill>
                <a:latin typeface="Cascadia Code" panose="020B0509020204030204" pitchFamily="49" charset="0"/>
              </a:rPr>
              <a:t>6</a:t>
            </a:r>
            <a:endParaRPr kumimoji="1" lang="zh-CN" altLang="en-US" sz="5400" dirty="0">
              <a:solidFill>
                <a:srgbClr val="B607F2"/>
              </a:solidFill>
              <a:latin typeface="Cascadia Code" panose="020B05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0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1D650-7D8D-DF49-AA42-ECC6FF09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59" y="896564"/>
            <a:ext cx="5972100" cy="636000"/>
          </a:xfrm>
        </p:spPr>
        <p:txBody>
          <a:bodyPr/>
          <a:lstStyle/>
          <a:p>
            <a:r>
              <a:rPr kumimoji="1" lang="en-US" altLang="zh-CN" dirty="0"/>
              <a:t>Automation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Judgement:</a:t>
            </a:r>
            <a:br>
              <a:rPr kumimoji="1" lang="en-US" altLang="zh-CN" dirty="0"/>
            </a:br>
            <a:r>
              <a:rPr kumimoji="1" lang="en-US" altLang="zh-CN" dirty="0"/>
              <a:t>Experts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AIs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B2F057-A4B3-A146-863C-DA24C3A9B2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B0AD4A-2BC5-D747-87D3-199C897AE0EB}"/>
              </a:ext>
            </a:extLst>
          </p:cNvPr>
          <p:cNvSpPr/>
          <p:nvPr/>
        </p:nvSpPr>
        <p:spPr>
          <a:xfrm>
            <a:off x="381295" y="2319890"/>
            <a:ext cx="3877985" cy="83099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zh-CN" altLang="en-US" sz="4800" dirty="0"/>
              <a:t>🤷🏻‍♀️🤦🏻‍♀️💁🏻🙋🏻🙍🏻🙆🏻</a:t>
            </a:r>
            <a:endParaRPr lang="en-US" altLang="zh-CN" sz="48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B16BC748-F349-FD41-AAC6-0C0BB01179BC}"/>
              </a:ext>
            </a:extLst>
          </p:cNvPr>
          <p:cNvSpPr/>
          <p:nvPr/>
        </p:nvSpPr>
        <p:spPr>
          <a:xfrm>
            <a:off x="5178139" y="729336"/>
            <a:ext cx="2986148" cy="10776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Cambria" panose="02040503050406030204" pitchFamily="18" charset="0"/>
              </a:rPr>
              <a:t>Input</a:t>
            </a:r>
          </a:p>
          <a:p>
            <a:pPr algn="ctr"/>
            <a:endParaRPr kumimoji="1" lang="en-US" altLang="zh-CN" b="1" dirty="0">
              <a:latin typeface="Cambria" panose="02040503050406030204" pitchFamily="18" charset="0"/>
            </a:endParaRPr>
          </a:p>
          <a:p>
            <a:pPr algn="ctr"/>
            <a:endParaRPr kumimoji="1" lang="en-US" altLang="zh-CN" b="1" dirty="0">
              <a:latin typeface="Cambria" panose="02040503050406030204" pitchFamily="18" charset="0"/>
            </a:endParaRPr>
          </a:p>
          <a:p>
            <a:pPr algn="ctr"/>
            <a:endParaRPr kumimoji="1" lang="en-US" altLang="zh-CN" b="1" dirty="0">
              <a:latin typeface="Cambria" panose="02040503050406030204" pitchFamily="18" charset="0"/>
            </a:endParaRPr>
          </a:p>
          <a:p>
            <a:pPr algn="ctr"/>
            <a:endParaRPr kumimoji="1" lang="zh-CN" altLang="en-US" b="1" dirty="0">
              <a:latin typeface="Cambria" panose="02040503050406030204" pitchFamily="18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70EC801-24A6-364F-A7AC-99328AB90D82}"/>
              </a:ext>
            </a:extLst>
          </p:cNvPr>
          <p:cNvSpPr/>
          <p:nvPr/>
        </p:nvSpPr>
        <p:spPr>
          <a:xfrm>
            <a:off x="5279570" y="1023251"/>
            <a:ext cx="1817915" cy="6966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mbria" panose="02040503050406030204" pitchFamily="18" charset="0"/>
              </a:rPr>
              <a:t>Score</a:t>
            </a:r>
            <a:r>
              <a:rPr kumimoji="1" lang="zh-CN" altLang="en-US" dirty="0">
                <a:latin typeface="Cambria" panose="02040503050406030204" pitchFamily="18" charset="0"/>
              </a:rPr>
              <a:t> </a:t>
            </a:r>
            <a:r>
              <a:rPr kumimoji="1" lang="en-US" altLang="zh-CN" dirty="0">
                <a:latin typeface="Cambria" panose="02040503050406030204" pitchFamily="18" charset="0"/>
              </a:rPr>
              <a:t>Vector</a:t>
            </a:r>
            <a:r>
              <a:rPr kumimoji="1" lang="zh-CN" altLang="en-US" dirty="0">
                <a:latin typeface="Cambria" panose="02040503050406030204" pitchFamily="18" charset="0"/>
              </a:rPr>
              <a:t> </a:t>
            </a:r>
            <a:r>
              <a:rPr kumimoji="1" lang="en-US" altLang="zh-CN" dirty="0">
                <a:latin typeface="Cambria" panose="02040503050406030204" pitchFamily="18" charset="0"/>
              </a:rPr>
              <a:t>of</a:t>
            </a:r>
            <a:r>
              <a:rPr kumimoji="1" lang="zh-CN" altLang="en-US" dirty="0">
                <a:latin typeface="Cambria" panose="02040503050406030204" pitchFamily="18" charset="0"/>
              </a:rPr>
              <a:t> </a:t>
            </a:r>
            <a:r>
              <a:rPr kumimoji="1" lang="en-US" altLang="zh-CN" dirty="0">
                <a:latin typeface="Cambria" panose="02040503050406030204" pitchFamily="18" charset="0"/>
              </a:rPr>
              <a:t>Experts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430E9AD-DC05-B343-9407-F3C1F0E25437}"/>
              </a:ext>
            </a:extLst>
          </p:cNvPr>
          <p:cNvSpPr/>
          <p:nvPr/>
        </p:nvSpPr>
        <p:spPr>
          <a:xfrm>
            <a:off x="7198917" y="1023251"/>
            <a:ext cx="816430" cy="6966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mbria" panose="02040503050406030204" pitchFamily="18" charset="0"/>
              </a:rPr>
              <a:t>Image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9C4CC96-FE68-F647-8713-8ABAEC5822DC}"/>
              </a:ext>
            </a:extLst>
          </p:cNvPr>
          <p:cNvSpPr/>
          <p:nvPr/>
        </p:nvSpPr>
        <p:spPr>
          <a:xfrm>
            <a:off x="5178139" y="3696904"/>
            <a:ext cx="2986148" cy="10776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Cambria" panose="02040503050406030204" pitchFamily="18" charset="0"/>
              </a:rPr>
              <a:t>Output</a:t>
            </a:r>
          </a:p>
          <a:p>
            <a:pPr algn="ctr"/>
            <a:endParaRPr kumimoji="1" lang="en-US" altLang="zh-CN" b="1" dirty="0">
              <a:latin typeface="Cambria" panose="02040503050406030204" pitchFamily="18" charset="0"/>
            </a:endParaRPr>
          </a:p>
          <a:p>
            <a:pPr algn="ctr"/>
            <a:endParaRPr kumimoji="1" lang="en-US" altLang="zh-CN" b="1" dirty="0">
              <a:latin typeface="Cambria" panose="02040503050406030204" pitchFamily="18" charset="0"/>
            </a:endParaRPr>
          </a:p>
          <a:p>
            <a:pPr algn="ctr"/>
            <a:endParaRPr kumimoji="1" lang="en-US" altLang="zh-CN" b="1" dirty="0">
              <a:latin typeface="Cambria" panose="02040503050406030204" pitchFamily="18" charset="0"/>
            </a:endParaRPr>
          </a:p>
          <a:p>
            <a:pPr algn="ctr"/>
            <a:endParaRPr kumimoji="1" lang="zh-CN" altLang="en-US" b="1" dirty="0">
              <a:latin typeface="Cambria" panose="020405030504060302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71055CB-F17D-F94B-B9EE-E3F6F7EDA648}"/>
              </a:ext>
            </a:extLst>
          </p:cNvPr>
          <p:cNvSpPr/>
          <p:nvPr/>
        </p:nvSpPr>
        <p:spPr>
          <a:xfrm>
            <a:off x="5950899" y="3990820"/>
            <a:ext cx="1440628" cy="696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mbria" panose="02040503050406030204" pitchFamily="18" charset="0"/>
              </a:rPr>
              <a:t>Final</a:t>
            </a:r>
            <a:r>
              <a:rPr kumimoji="1" lang="zh-CN" altLang="en-US" dirty="0">
                <a:latin typeface="Cambria" panose="02040503050406030204" pitchFamily="18" charset="0"/>
              </a:rPr>
              <a:t> </a:t>
            </a:r>
            <a:r>
              <a:rPr kumimoji="1" lang="en-US" altLang="zh-CN" dirty="0">
                <a:latin typeface="Cambria" panose="02040503050406030204" pitchFamily="18" charset="0"/>
              </a:rPr>
              <a:t>Score</a:t>
            </a:r>
            <a:endParaRPr kumimoji="1" lang="zh-CN" altLang="en-US" dirty="0">
              <a:latin typeface="Cambria" panose="020405030504060302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D4FD8C-A257-6746-ACDB-5AC6C631147C}"/>
              </a:ext>
            </a:extLst>
          </p:cNvPr>
          <p:cNvSpPr/>
          <p:nvPr/>
        </p:nvSpPr>
        <p:spPr>
          <a:xfrm>
            <a:off x="4886109" y="2350667"/>
            <a:ext cx="3570208" cy="76944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>
            <a:spAutoFit/>
          </a:bodyPr>
          <a:lstStyle/>
          <a:p>
            <a:r>
              <a:rPr lang="zh-CN" altLang="en-US" sz="4400" dirty="0"/>
              <a:t>🤖🤖🤖🤖🤖🤖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C7927337-FB4C-314C-9035-EC186041A5DB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6671213" y="1807022"/>
            <a:ext cx="0" cy="543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B8470D9-EC85-DD48-BA2A-7218609C163B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6671213" y="3120108"/>
            <a:ext cx="0" cy="576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94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/>
          </a:p>
        </p:txBody>
      </p:sp>
      <p:grpSp>
        <p:nvGrpSpPr>
          <p:cNvPr id="335" name="Google Shape;335;p31"/>
          <p:cNvGrpSpPr/>
          <p:nvPr/>
        </p:nvGrpSpPr>
        <p:grpSpPr>
          <a:xfrm rot="10800000" flipH="1">
            <a:off x="4753558" y="1803913"/>
            <a:ext cx="821730" cy="1228760"/>
            <a:chOff x="4171679" y="1802748"/>
            <a:chExt cx="821730" cy="1228760"/>
          </a:xfrm>
        </p:grpSpPr>
        <p:sp>
          <p:nvSpPr>
            <p:cNvPr id="336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31"/>
          <p:cNvGrpSpPr/>
          <p:nvPr/>
        </p:nvGrpSpPr>
        <p:grpSpPr>
          <a:xfrm rot="10800000" flipH="1">
            <a:off x="2471581" y="1802809"/>
            <a:ext cx="821730" cy="1228859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6734798" y="1802748"/>
            <a:ext cx="821730" cy="1228977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-111825" y="1807783"/>
            <a:ext cx="2860728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>
                <a:solidFill>
                  <a:srgbClr val="FF6600"/>
                </a:solidFill>
                <a:latin typeface="Century Schoolbook" panose="02040604050505020304" pitchFamily="18" charset="0"/>
                <a:ea typeface="Hind"/>
                <a:cs typeface="Hind"/>
                <a:sym typeface="Hind"/>
              </a:rPr>
              <a:t>FIRST</a:t>
            </a:r>
          </a:p>
          <a:p>
            <a:pPr lvl="0" algn="r"/>
            <a:r>
              <a:rPr lang="en" sz="20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Feature Extraction</a:t>
            </a:r>
          </a:p>
        </p:txBody>
      </p:sp>
      <p:sp>
        <p:nvSpPr>
          <p:cNvPr id="345" name="Google Shape;345;p31"/>
          <p:cNvSpPr txBox="1"/>
          <p:nvPr/>
        </p:nvSpPr>
        <p:spPr>
          <a:xfrm>
            <a:off x="2778816" y="1807783"/>
            <a:ext cx="206245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>
                <a:solidFill>
                  <a:srgbClr val="3D9FFF"/>
                </a:solidFill>
                <a:latin typeface="Century Schoolbook" panose="02040604050505020304" pitchFamily="18" charset="0"/>
                <a:ea typeface="Hind"/>
                <a:cs typeface="Hind"/>
                <a:sym typeface="Hind"/>
              </a:rPr>
              <a:t>SECOND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3D9FFF"/>
                </a:solidFill>
                <a:latin typeface="Hind"/>
                <a:ea typeface="Hind"/>
                <a:cs typeface="Hind"/>
                <a:sym typeface="Hind"/>
              </a:rPr>
              <a:t>Prediction</a:t>
            </a:r>
            <a:endParaRPr sz="2000" b="1" dirty="0">
              <a:solidFill>
                <a:srgbClr val="3D9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5412504" y="1807783"/>
            <a:ext cx="1509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1" dirty="0">
                <a:solidFill>
                  <a:srgbClr val="0AF064"/>
                </a:solidFill>
                <a:latin typeface="Century Schoolbook" panose="02040604050505020304" pitchFamily="18" charset="0"/>
                <a:ea typeface="Hind"/>
                <a:cs typeface="Hind"/>
                <a:sym typeface="Hind"/>
              </a:rPr>
              <a:t>THIRD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0AF064"/>
                </a:solidFill>
                <a:latin typeface="Hind"/>
                <a:ea typeface="Hind"/>
                <a:cs typeface="Hind"/>
                <a:sym typeface="Hind"/>
              </a:rPr>
              <a:t>Combining</a:t>
            </a:r>
            <a:endParaRPr sz="2000" b="1" dirty="0">
              <a:solidFill>
                <a:srgbClr val="0AF064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上箭头标注 2">
            <a:extLst>
              <a:ext uri="{FF2B5EF4-FFF2-40B4-BE49-F238E27FC236}">
                <a16:creationId xmlns:a16="http://schemas.microsoft.com/office/drawing/2014/main" id="{2AF25A1D-60C6-CE44-B748-1131569C6BC2}"/>
              </a:ext>
            </a:extLst>
          </p:cNvPr>
          <p:cNvSpPr/>
          <p:nvPr/>
        </p:nvSpPr>
        <p:spPr>
          <a:xfrm>
            <a:off x="901701" y="3043183"/>
            <a:ext cx="1581482" cy="1671321"/>
          </a:xfrm>
          <a:prstGeom prst="upArrowCallout">
            <a:avLst>
              <a:gd name="adj1" fmla="val 11777"/>
              <a:gd name="adj2" fmla="val 15909"/>
              <a:gd name="adj3" fmla="val 25000"/>
              <a:gd name="adj4" fmla="val 64977"/>
            </a:avLst>
          </a:prstGeom>
          <a:solidFill>
            <a:srgbClr val="FF6A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1#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Raw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image</a:t>
            </a:r>
          </a:p>
          <a:p>
            <a:pPr algn="ctr"/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2#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Number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and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distribution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of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particles.</a:t>
            </a:r>
            <a:endParaRPr kumimoji="1" lang="zh-CN" altLang="en-US" b="1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2" name="上箭头标注 21">
            <a:extLst>
              <a:ext uri="{FF2B5EF4-FFF2-40B4-BE49-F238E27FC236}">
                <a16:creationId xmlns:a16="http://schemas.microsoft.com/office/drawing/2014/main" id="{07B64AF9-2EDD-C742-AC8D-674E14ECF88C}"/>
              </a:ext>
            </a:extLst>
          </p:cNvPr>
          <p:cNvSpPr/>
          <p:nvPr/>
        </p:nvSpPr>
        <p:spPr>
          <a:xfrm>
            <a:off x="3054422" y="3026840"/>
            <a:ext cx="2205572" cy="1671321"/>
          </a:xfrm>
          <a:prstGeom prst="upArrowCallout">
            <a:avLst>
              <a:gd name="adj1" fmla="val 11777"/>
              <a:gd name="adj2" fmla="val 15909"/>
              <a:gd name="adj3" fmla="val 25000"/>
              <a:gd name="adj4" fmla="val 64977"/>
            </a:avLst>
          </a:prstGeom>
          <a:solidFill>
            <a:srgbClr val="3D9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1#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CNN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*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6</a:t>
            </a:r>
          </a:p>
          <a:p>
            <a:pPr algn="ctr"/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2#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Rule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based</a:t>
            </a:r>
            <a:r>
              <a:rPr kumimoji="1" lang="zh-CN" altLang="en-US" b="1" i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regression</a:t>
            </a:r>
            <a:endParaRPr kumimoji="1" lang="zh-CN" altLang="en-US" b="1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上箭头标注 22">
            <a:extLst>
              <a:ext uri="{FF2B5EF4-FFF2-40B4-BE49-F238E27FC236}">
                <a16:creationId xmlns:a16="http://schemas.microsoft.com/office/drawing/2014/main" id="{4E6C6004-EA02-4E40-AA92-CF8AE02FF8AF}"/>
              </a:ext>
            </a:extLst>
          </p:cNvPr>
          <p:cNvSpPr/>
          <p:nvPr/>
        </p:nvSpPr>
        <p:spPr>
          <a:xfrm>
            <a:off x="5678723" y="3059525"/>
            <a:ext cx="1242781" cy="1654979"/>
          </a:xfrm>
          <a:prstGeom prst="upArrowCallout">
            <a:avLst>
              <a:gd name="adj1" fmla="val 11777"/>
              <a:gd name="adj2" fmla="val 15909"/>
              <a:gd name="adj3" fmla="val 25000"/>
              <a:gd name="adj4" fmla="val 64977"/>
            </a:avLst>
          </a:prstGeom>
          <a:solidFill>
            <a:srgbClr val="0AF0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Sigmoid</a:t>
            </a:r>
          </a:p>
          <a:p>
            <a:pPr algn="ctr"/>
            <a:r>
              <a:rPr kumimoji="1" lang="en-US" altLang="zh-CN" b="1" i="1" dirty="0">
                <a:solidFill>
                  <a:schemeClr val="tx1"/>
                </a:solidFill>
                <a:latin typeface="Cambria" panose="02040503050406030204" pitchFamily="18" charset="0"/>
              </a:rPr>
              <a:t>function</a:t>
            </a:r>
            <a:endParaRPr kumimoji="1" lang="zh-CN" altLang="en-US" b="1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73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2</a:t>
            </a:r>
            <a:r>
              <a:rPr lang="en" dirty="0"/>
              <a:t>.</a:t>
            </a:r>
            <a:endParaRPr dirty="0"/>
          </a:p>
          <a:p>
            <a:pPr lvl="0"/>
            <a:r>
              <a:rPr lang="en" dirty="0"/>
              <a:t>E</a:t>
            </a:r>
            <a:r>
              <a:rPr lang="en-US" altLang="zh-CN" dirty="0" err="1"/>
              <a:t>xploratory</a:t>
            </a:r>
            <a:r>
              <a:rPr lang="zh-CN" altLang="en-US"/>
              <a:t> </a:t>
            </a:r>
            <a:br>
              <a:rPr lang="en-US" altLang="zh-CN"/>
            </a:b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DE7"/>
                </a:solidFill>
              </a:rPr>
              <a:t>Let’s</a:t>
            </a:r>
            <a:r>
              <a:rPr lang="zh-CN" altLang="en-US" dirty="0">
                <a:solidFill>
                  <a:srgbClr val="39CDE7"/>
                </a:solidFill>
              </a:rPr>
              <a:t> </a:t>
            </a:r>
            <a:r>
              <a:rPr lang="en-US" altLang="zh-CN" dirty="0">
                <a:solidFill>
                  <a:srgbClr val="39CDE7"/>
                </a:solidFill>
              </a:rPr>
              <a:t>start</a:t>
            </a:r>
            <a:r>
              <a:rPr lang="zh-CN" altLang="en-US" dirty="0">
                <a:solidFill>
                  <a:srgbClr val="39CDE7"/>
                </a:solidFill>
              </a:rPr>
              <a:t> </a:t>
            </a:r>
            <a:r>
              <a:rPr lang="en-US" altLang="zh-CN" dirty="0">
                <a:solidFill>
                  <a:srgbClr val="39CDE7"/>
                </a:solidFill>
              </a:rPr>
              <a:t>to</a:t>
            </a:r>
            <a:r>
              <a:rPr lang="zh-CN" altLang="en-US" dirty="0">
                <a:solidFill>
                  <a:srgbClr val="39CDE7"/>
                </a:solidFill>
              </a:rPr>
              <a:t> </a:t>
            </a:r>
            <a:endParaRPr lang="en-US" altLang="zh-CN" dirty="0">
              <a:solidFill>
                <a:srgbClr val="39CDE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39CDE7"/>
                </a:solidFill>
              </a:rPr>
              <a:t>discover</a:t>
            </a:r>
            <a:r>
              <a:rPr lang="zh-CN" altLang="en-US" dirty="0">
                <a:solidFill>
                  <a:srgbClr val="39CDE7"/>
                </a:solidFill>
              </a:rPr>
              <a:t> </a:t>
            </a:r>
            <a:r>
              <a:rPr lang="en-US" altLang="zh-CN" dirty="0">
                <a:solidFill>
                  <a:srgbClr val="39CDE7"/>
                </a:solidFill>
              </a:rPr>
              <a:t>the</a:t>
            </a:r>
            <a:r>
              <a:rPr lang="zh-CN" altLang="en-US" dirty="0">
                <a:solidFill>
                  <a:srgbClr val="39CDE7"/>
                </a:solidFill>
              </a:rPr>
              <a:t> </a:t>
            </a:r>
            <a:r>
              <a:rPr lang="en-US" altLang="zh-CN" dirty="0">
                <a:solidFill>
                  <a:srgbClr val="39CDE7"/>
                </a:solidFill>
              </a:rPr>
              <a:t>secrets</a:t>
            </a:r>
            <a:r>
              <a:rPr lang="zh-CN" altLang="en-US" dirty="0">
                <a:solidFill>
                  <a:srgbClr val="39CDE7"/>
                </a:solidFill>
              </a:rPr>
              <a:t> </a:t>
            </a:r>
            <a:r>
              <a:rPr lang="en-US" altLang="zh-CN" dirty="0">
                <a:solidFill>
                  <a:srgbClr val="39CDE7"/>
                </a:solidFill>
              </a:rPr>
              <a:t>of</a:t>
            </a:r>
            <a:r>
              <a:rPr lang="zh-CN" altLang="en-US" dirty="0">
                <a:solidFill>
                  <a:srgbClr val="39CDE7"/>
                </a:solidFill>
              </a:rPr>
              <a:t> </a:t>
            </a:r>
            <a:r>
              <a:rPr lang="en-US" altLang="zh-CN" dirty="0">
                <a:solidFill>
                  <a:srgbClr val="39CDE7"/>
                </a:solidFill>
              </a:rPr>
              <a:t>our</a:t>
            </a:r>
            <a:r>
              <a:rPr lang="zh-CN" altLang="en-US" dirty="0">
                <a:solidFill>
                  <a:srgbClr val="39CDE7"/>
                </a:solidFill>
              </a:rPr>
              <a:t> </a:t>
            </a:r>
            <a:r>
              <a:rPr lang="en-US" altLang="zh-CN" dirty="0">
                <a:solidFill>
                  <a:srgbClr val="39CDE7"/>
                </a:solidFill>
              </a:rPr>
              <a:t>data.</a:t>
            </a:r>
            <a:endParaRPr dirty="0">
              <a:solidFill>
                <a:srgbClr val="39CDE7"/>
              </a:solidFill>
            </a:endParaRPr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C0FCB-C05F-7341-AEF1-3F66492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335" y="99354"/>
            <a:ext cx="5972100" cy="636000"/>
          </a:xfrm>
        </p:spPr>
        <p:txBody>
          <a:bodyPr/>
          <a:lstStyle/>
          <a:p>
            <a:r>
              <a:rPr kumimoji="1" lang="en-US" altLang="zh-CN"/>
              <a:t>Experts’</a:t>
            </a:r>
            <a:r>
              <a:rPr kumimoji="1" lang="zh-CN" altLang="en-US"/>
              <a:t> </a:t>
            </a:r>
            <a:r>
              <a:rPr kumimoji="1" lang="en-US" altLang="zh-CN"/>
              <a:t>Preference</a:t>
            </a:r>
            <a:r>
              <a:rPr kumimoji="1" lang="zh-CN" altLang="en-US"/>
              <a:t> </a:t>
            </a:r>
            <a:r>
              <a:rPr kumimoji="1" lang="en-US" altLang="zh-CN"/>
              <a:t>by</a:t>
            </a:r>
            <a:r>
              <a:rPr kumimoji="1" lang="zh-CN" altLang="en-US"/>
              <a:t> </a:t>
            </a:r>
            <a:r>
              <a:rPr kumimoji="1" lang="en-US" altLang="zh-CN"/>
              <a:t>ANOVA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5AC76-F502-2D42-9C01-9C7ECF8D5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84C2BB-B42F-2948-BD19-97A29499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35" y="652229"/>
            <a:ext cx="6556364" cy="44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2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9D3C4-A190-CC4F-8840-23F93963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Rating</a:t>
            </a:r>
            <a:r>
              <a:rPr kumimoji="1" lang="zh-CN" altLang="en-US"/>
              <a:t> </a:t>
            </a:r>
            <a:r>
              <a:rPr kumimoji="1" lang="en-US" altLang="zh-CN"/>
              <a:t>Related</a:t>
            </a:r>
            <a:r>
              <a:rPr kumimoji="1" lang="zh-CN" altLang="en-US"/>
              <a:t> </a:t>
            </a:r>
            <a:r>
              <a:rPr kumimoji="1" lang="en-US" altLang="zh-CN"/>
              <a:t>Factors</a:t>
            </a:r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07421-6F5A-A74D-A67A-1D8990724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088" y="1488178"/>
            <a:ext cx="6479606" cy="2764500"/>
          </a:xfrm>
        </p:spPr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particles(</a:t>
            </a:r>
            <a:r>
              <a:rPr kumimoji="1" lang="en-US" altLang="zh-CN" i="1" dirty="0"/>
              <a:t>less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is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better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particles(</a:t>
            </a:r>
            <a:r>
              <a:rPr kumimoji="1" lang="en-US" altLang="zh-CN" i="1" dirty="0"/>
              <a:t>smaller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is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better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particles(</a:t>
            </a:r>
            <a:r>
              <a:rPr kumimoji="1" lang="en-US" altLang="zh-CN" i="1" dirty="0"/>
              <a:t>unknown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yet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79BB52-73CD-CA44-B87A-43BE90821B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F92786-CA4A-104F-82EA-8AD002A6B8D3}"/>
              </a:ext>
            </a:extLst>
          </p:cNvPr>
          <p:cNvSpPr txBox="1"/>
          <p:nvPr/>
        </p:nvSpPr>
        <p:spPr>
          <a:xfrm>
            <a:off x="1067088" y="2882569"/>
            <a:ext cx="412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F7EB5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What</a:t>
            </a:r>
            <a:r>
              <a:rPr kumimoji="1" lang="zh-CN" altLang="en-US" sz="2400" b="1" i="1" dirty="0">
                <a:solidFill>
                  <a:srgbClr val="F7EB5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F7EB5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are</a:t>
            </a:r>
            <a:r>
              <a:rPr kumimoji="1" lang="zh-CN" altLang="en-US" sz="2400" b="1" i="1" dirty="0">
                <a:solidFill>
                  <a:srgbClr val="F7EB5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F7EB5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particles</a:t>
            </a:r>
            <a:r>
              <a:rPr kumimoji="1" lang="zh-CN" altLang="en-US" sz="2400" b="1" i="1" dirty="0">
                <a:solidFill>
                  <a:srgbClr val="F7EB5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F7EB5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look</a:t>
            </a:r>
            <a:r>
              <a:rPr kumimoji="1" lang="zh-CN" altLang="en-US" sz="2400" b="1" i="1" dirty="0">
                <a:solidFill>
                  <a:srgbClr val="F7EB5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F7EB5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mbria" panose="02040503050406030204" pitchFamily="18" charset="0"/>
              </a:rPr>
              <a:t>like?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567635A-6CF4-774A-8791-272C27B75021}"/>
              </a:ext>
            </a:extLst>
          </p:cNvPr>
          <p:cNvSpPr/>
          <p:nvPr/>
        </p:nvSpPr>
        <p:spPr>
          <a:xfrm>
            <a:off x="1517501" y="3399427"/>
            <a:ext cx="5939328" cy="1491019"/>
          </a:xfrm>
          <a:prstGeom prst="roundRect">
            <a:avLst/>
          </a:prstGeom>
          <a:solidFill>
            <a:srgbClr val="39CD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latin typeface="Century Schoolbook" panose="02040604050505020304" pitchFamily="18" charset="0"/>
              </a:rPr>
              <a:t>The</a:t>
            </a:r>
            <a:r>
              <a:rPr kumimoji="1" lang="zh-CN" altLang="en-US" b="1" i="1" dirty="0">
                <a:latin typeface="Century Schoolbook" panose="02040604050505020304" pitchFamily="18" charset="0"/>
              </a:rPr>
              <a:t> </a:t>
            </a:r>
            <a:r>
              <a:rPr kumimoji="1" lang="zh-CN" alt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298CD9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Cascadia Code" panose="020B0509020204030204" pitchFamily="49" charset="0"/>
              </a:rPr>
              <a:t>ISOLATED,</a:t>
            </a:r>
            <a:r>
              <a:rPr kumimoji="1" lang="zh-CN" altLang="en-US" sz="2000" b="1" dirty="0">
                <a:solidFill>
                  <a:srgbClr val="298CD9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Cascadia Code" panose="020B0509020204030204" pitchFamily="49" charset="0"/>
              </a:rPr>
              <a:t> </a:t>
            </a:r>
            <a:r>
              <a:rPr kumimoji="1" lang="en-US" altLang="zh-CN" sz="2000" b="1" dirty="0">
                <a:solidFill>
                  <a:srgbClr val="298CD9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Cascadia Code" panose="020B0509020204030204" pitchFamily="49" charset="0"/>
              </a:rPr>
              <a:t>SMALL,</a:t>
            </a:r>
            <a:r>
              <a:rPr kumimoji="1" lang="zh-CN" altLang="en-US" sz="2000" b="1" dirty="0">
                <a:solidFill>
                  <a:srgbClr val="298CD9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Cascadia Code" panose="020B0509020204030204" pitchFamily="49" charset="0"/>
              </a:rPr>
              <a:t> </a:t>
            </a:r>
            <a:r>
              <a:rPr kumimoji="1" lang="en-US" altLang="zh-CN" sz="2000" b="1" dirty="0">
                <a:solidFill>
                  <a:srgbClr val="298CD9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Cascadia Code" panose="020B0509020204030204" pitchFamily="49" charset="0"/>
              </a:rPr>
              <a:t>BRIGHT</a:t>
            </a:r>
            <a:r>
              <a:rPr kumimoji="1" lang="zh-CN" altLang="en-US" sz="2000" b="1" dirty="0">
                <a:solidFill>
                  <a:srgbClr val="298CD9"/>
                </a:solidFill>
                <a:effectLst>
                  <a:glow rad="165100">
                    <a:schemeClr val="bg1">
                      <a:alpha val="40000"/>
                    </a:schemeClr>
                  </a:glow>
                </a:effectLst>
                <a:latin typeface="Cascadia Code" panose="020B0509020204030204" pitchFamily="49" charset="0"/>
              </a:rPr>
              <a:t> </a:t>
            </a:r>
            <a:r>
              <a:rPr kumimoji="1" lang="en-US" altLang="zh-CN" b="1" i="1" dirty="0">
                <a:latin typeface="Century Schoolbook" panose="02040604050505020304" pitchFamily="18" charset="0"/>
              </a:rPr>
              <a:t>pixel</a:t>
            </a:r>
            <a:r>
              <a:rPr kumimoji="1" lang="zh-CN" altLang="en-US" b="1" i="1" dirty="0">
                <a:latin typeface="Century Schoolbook" panose="02040604050505020304" pitchFamily="18" charset="0"/>
              </a:rPr>
              <a:t> </a:t>
            </a:r>
            <a:r>
              <a:rPr kumimoji="1" lang="en-US" altLang="zh-CN" b="1" i="1" dirty="0">
                <a:latin typeface="Century Schoolbook" panose="02040604050505020304" pitchFamily="18" charset="0"/>
              </a:rPr>
              <a:t>blocks.</a:t>
            </a:r>
            <a:endParaRPr kumimoji="1" lang="zh-CN" altLang="en-US" b="1" i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06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E7B87-D53F-FE40-9429-FEF4D13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Particle</a:t>
            </a:r>
            <a:r>
              <a:rPr kumimoji="1" lang="zh-CN" altLang="en-US"/>
              <a:t> </a:t>
            </a:r>
            <a:r>
              <a:rPr kumimoji="1" lang="en-US" altLang="zh-CN"/>
              <a:t>Counting</a:t>
            </a:r>
            <a:r>
              <a:rPr kumimoji="1" lang="zh-CN" altLang="en-US"/>
              <a:t> </a:t>
            </a:r>
            <a:r>
              <a:rPr kumimoji="1" lang="en-US" altLang="zh-CN"/>
              <a:t>Pipeline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611D8-9D37-F14F-AF66-14C8970DE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A14FBB-A0F5-344C-BE73-222323C87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" y="1548850"/>
            <a:ext cx="2081801" cy="288687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ACEB60-99BF-B24C-8546-EA0C9E41D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0817" y="1548850"/>
            <a:ext cx="2081801" cy="288687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1" name="五边形 10">
            <a:extLst>
              <a:ext uri="{FF2B5EF4-FFF2-40B4-BE49-F238E27FC236}">
                <a16:creationId xmlns:a16="http://schemas.microsoft.com/office/drawing/2014/main" id="{19E43317-2D69-A04A-A8C4-9F5A64D0685D}"/>
              </a:ext>
            </a:extLst>
          </p:cNvPr>
          <p:cNvSpPr/>
          <p:nvPr/>
        </p:nvSpPr>
        <p:spPr>
          <a:xfrm>
            <a:off x="2024704" y="2618444"/>
            <a:ext cx="1146009" cy="63539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b="1" dirty="0">
                <a:solidFill>
                  <a:schemeClr val="bg1"/>
                </a:solidFill>
                <a:latin typeface="Cambria" panose="02040503050406030204" pitchFamily="18" charset="0"/>
              </a:rPr>
              <a:t>Gaussian</a:t>
            </a:r>
          </a:p>
          <a:p>
            <a:pPr algn="ctr"/>
            <a:r>
              <a:rPr lang="en" altLang="zh-CN" b="1" dirty="0">
                <a:solidFill>
                  <a:schemeClr val="bg1"/>
                </a:solidFill>
                <a:latin typeface="Cambria" panose="02040503050406030204" pitchFamily="18" charset="0"/>
              </a:rPr>
              <a:t>Blur</a:t>
            </a:r>
            <a:endParaRPr kumimoji="1" lang="zh-CN" altLang="en-US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5CFDB627-EF02-574D-B3D0-E37743B5A9C7}"/>
              </a:ext>
            </a:extLst>
          </p:cNvPr>
          <p:cNvSpPr/>
          <p:nvPr/>
        </p:nvSpPr>
        <p:spPr>
          <a:xfrm>
            <a:off x="4168238" y="2618444"/>
            <a:ext cx="1555668" cy="635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bg1"/>
                </a:solidFill>
                <a:latin typeface="Cambria" panose="02040503050406030204" pitchFamily="18" charset="0"/>
              </a:rPr>
              <a:t>Removal</a:t>
            </a:r>
          </a:p>
          <a:p>
            <a:pPr algn="ctr"/>
            <a:r>
              <a:rPr kumimoji="1" lang="en-US" altLang="zh-CN" b="1">
                <a:solidFill>
                  <a:schemeClr val="bg1"/>
                </a:solidFill>
                <a:latin typeface="Cambria" panose="02040503050406030204" pitchFamily="18" charset="0"/>
              </a:rPr>
              <a:t>of</a:t>
            </a:r>
            <a:r>
              <a:rPr kumimoji="1" lang="zh-CN" altLang="en-US" b="1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zh-CN" b="1">
                <a:solidFill>
                  <a:schemeClr val="bg1"/>
                </a:solidFill>
                <a:latin typeface="Cambria" panose="02040503050406030204" pitchFamily="18" charset="0"/>
              </a:rPr>
              <a:t>Overlap</a:t>
            </a:r>
            <a:endParaRPr kumimoji="1" lang="zh-CN" altLang="en-US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右箭头标注 13">
            <a:extLst>
              <a:ext uri="{FF2B5EF4-FFF2-40B4-BE49-F238E27FC236}">
                <a16:creationId xmlns:a16="http://schemas.microsoft.com/office/drawing/2014/main" id="{7E45F8A1-8D5A-1D4E-B547-FB1085841EB7}"/>
              </a:ext>
            </a:extLst>
          </p:cNvPr>
          <p:cNvSpPr/>
          <p:nvPr/>
        </p:nvSpPr>
        <p:spPr>
          <a:xfrm rot="19065620">
            <a:off x="3705101" y="3776353"/>
            <a:ext cx="1755716" cy="659369"/>
          </a:xfrm>
          <a:prstGeom prst="rightArrowCallout">
            <a:avLst>
              <a:gd name="adj1" fmla="val 0"/>
              <a:gd name="adj2" fmla="val 10104"/>
              <a:gd name="adj3" fmla="val 33704"/>
              <a:gd name="adj4" fmla="val 64977"/>
            </a:avLst>
          </a:prstGeom>
          <a:solidFill>
            <a:srgbClr val="39CDE7"/>
          </a:solidFill>
          <a:ln>
            <a:solidFill>
              <a:srgbClr val="39CD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b="1" i="1" u="sng" dirty="0">
                <a:latin typeface="Cambria" panose="02040503050406030204" pitchFamily="18" charset="0"/>
              </a:rPr>
              <a:t>Counting</a:t>
            </a:r>
            <a:endParaRPr kumimoji="1" lang="zh-CN" altLang="en-US" sz="1800" b="1" i="1" u="sng" dirty="0">
              <a:latin typeface="Cambria" panose="02040503050406030204" pitchFamily="18" charset="0"/>
            </a:endParaRPr>
          </a:p>
        </p:txBody>
      </p:sp>
      <p:sp>
        <p:nvSpPr>
          <p:cNvPr id="12" name="燕尾形 11">
            <a:extLst>
              <a:ext uri="{FF2B5EF4-FFF2-40B4-BE49-F238E27FC236}">
                <a16:creationId xmlns:a16="http://schemas.microsoft.com/office/drawing/2014/main" id="{17827902-5446-004C-A2C3-A5B93D3F0DC1}"/>
              </a:ext>
            </a:extLst>
          </p:cNvPr>
          <p:cNvSpPr/>
          <p:nvPr/>
        </p:nvSpPr>
        <p:spPr>
          <a:xfrm>
            <a:off x="2719449" y="2618444"/>
            <a:ext cx="1947555" cy="635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chemeClr val="bg1"/>
                </a:solidFill>
                <a:latin typeface="Cambria" panose="02040503050406030204" pitchFamily="18" charset="0"/>
              </a:rPr>
              <a:t>Segmentation</a:t>
            </a:r>
          </a:p>
          <a:p>
            <a:pPr algn="ctr"/>
            <a:r>
              <a:rPr kumimoji="1" lang="en-US" altLang="zh-CN" b="1">
                <a:solidFill>
                  <a:schemeClr val="bg1"/>
                </a:solidFill>
                <a:latin typeface="Cambria" panose="02040503050406030204" pitchFamily="18" charset="0"/>
              </a:rPr>
              <a:t>(MSER)</a:t>
            </a:r>
            <a:endParaRPr kumimoji="1" lang="zh-CN" altLang="en-US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046920"/>
      </p:ext>
    </p:extLst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777</Words>
  <Application>Microsoft Macintosh PowerPoint</Application>
  <PresentationFormat>全屏显示(16:9)</PresentationFormat>
  <Paragraphs>237</Paragraphs>
  <Slides>29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Charter Black</vt:lpstr>
      <vt:lpstr>Hind</vt:lpstr>
      <vt:lpstr>Charter</vt:lpstr>
      <vt:lpstr>Cambria Math</vt:lpstr>
      <vt:lpstr>Calibri</vt:lpstr>
      <vt:lpstr>Arial</vt:lpstr>
      <vt:lpstr>宋体</vt:lpstr>
      <vt:lpstr>Century Schoolbook</vt:lpstr>
      <vt:lpstr>Cascadia Code</vt:lpstr>
      <vt:lpstr>Cambria</vt:lpstr>
      <vt:lpstr>Dumaine</vt:lpstr>
      <vt:lpstr>Particle Formation Use Case: 7 Experts Team#6 from Tongji University</vt:lpstr>
      <vt:lpstr>1. Summary</vt:lpstr>
      <vt:lpstr>Particle Scoring by Experts</vt:lpstr>
      <vt:lpstr>Automation of Judgement: Experts To AIs</vt:lpstr>
      <vt:lpstr>Our process</vt:lpstr>
      <vt:lpstr>2. Exploratory  Data Analysis</vt:lpstr>
      <vt:lpstr>Experts’ Preference by ANOVA</vt:lpstr>
      <vt:lpstr>Rating Related Factors</vt:lpstr>
      <vt:lpstr>Particle Counting Pipeline</vt:lpstr>
      <vt:lpstr>Number of Particles Counts</vt:lpstr>
      <vt:lpstr>Distribution of Particles Counts</vt:lpstr>
      <vt:lpstr>3. Model Establishment</vt:lpstr>
      <vt:lpstr>2 Approaches</vt:lpstr>
      <vt:lpstr>#1  Learn From Each Expert</vt:lpstr>
      <vt:lpstr>#1  Expert to CNN</vt:lpstr>
      <vt:lpstr>    What is the weakness of naïve CNNs?</vt:lpstr>
      <vt:lpstr>#1  BCNN: Block-based CNN</vt:lpstr>
      <vt:lpstr>#1  End to End Pipeline of Approach 1</vt:lpstr>
      <vt:lpstr>    What is the weakness of naïve CNNs?</vt:lpstr>
      <vt:lpstr>#2  Split the Particles into Blocks</vt:lpstr>
      <vt:lpstr>#2  Sigmoid Regressor</vt:lpstr>
      <vt:lpstr>Model Combining</vt:lpstr>
      <vt:lpstr>Details of Combining</vt:lpstr>
      <vt:lpstr>4. Conclusions</vt:lpstr>
      <vt:lpstr>End to End CNN</vt:lpstr>
      <vt:lpstr>84.960%</vt:lpstr>
      <vt:lpstr>5. Business Integration</vt:lpstr>
      <vt:lpstr>Business Value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TITLE?????????????? Team#6 from Tongji University</dc:title>
  <cp:lastModifiedBy>Microsoft Office User</cp:lastModifiedBy>
  <cp:revision>105</cp:revision>
  <dcterms:modified xsi:type="dcterms:W3CDTF">2019-11-10T14:12:47Z</dcterms:modified>
</cp:coreProperties>
</file>